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369" r:id="rId2"/>
    <p:sldId id="370" r:id="rId3"/>
    <p:sldId id="373" r:id="rId4"/>
    <p:sldId id="375" r:id="rId5"/>
    <p:sldId id="376" r:id="rId6"/>
    <p:sldId id="440" r:id="rId7"/>
    <p:sldId id="439" r:id="rId8"/>
    <p:sldId id="380" r:id="rId9"/>
    <p:sldId id="381" r:id="rId10"/>
    <p:sldId id="382" r:id="rId11"/>
    <p:sldId id="383" r:id="rId12"/>
    <p:sldId id="384" r:id="rId13"/>
    <p:sldId id="386" r:id="rId14"/>
    <p:sldId id="388" r:id="rId15"/>
    <p:sldId id="389" r:id="rId16"/>
    <p:sldId id="390" r:id="rId17"/>
    <p:sldId id="392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9E"/>
    <a:srgbClr val="006600"/>
    <a:srgbClr val="C2E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0" autoAdjust="0"/>
    <p:restoredTop sz="94660"/>
  </p:normalViewPr>
  <p:slideViewPr>
    <p:cSldViewPr>
      <p:cViewPr>
        <p:scale>
          <a:sx n="60" d="100"/>
          <a:sy n="60" d="100"/>
        </p:scale>
        <p:origin x="-1438" y="-1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78" y="-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C879E-E7CD-424F-8E05-1E2FE7A41A68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ECB7-1622-4D09-A15E-2AE0F450A7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03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87F71-5662-429A-85E5-C3C89057861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2E255-D73F-4F38-9064-2E898A55B2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4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CN" smtClean="0"/>
              <a:pPr/>
              <a:t>1</a:t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2E255-D73F-4F38-9064-2E898A55B2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31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55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55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CN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0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1"/>
            <a:ext cx="7772400" cy="262433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000" b="1" spc="-80" baseline="0"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564904"/>
            <a:ext cx="6858000" cy="2880320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b="1" cap="all" spc="120" baseline="0">
                <a:solidFill>
                  <a:srgbClr val="0000CC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2924-DB3F-4D2B-B622-3C3A62E62ED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C4F674-7540-467D-A391-3DF9C9F028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2924-DB3F-4D2B-B622-3C3A62E62ED0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4F674-7540-467D-A391-3DF9C9F028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第</a:t>
            </a:r>
            <a:fld id="{389FC531-89B0-41A9-98B9-EF9C5A1A25A5}" type="slidenum">
              <a:rPr lang="zh-CN" altLang="en-US"/>
              <a:pPr/>
              <a:t>‹#›</a:t>
            </a:fld>
            <a:r>
              <a:rPr lang="zh-CN" altLang="en-US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95949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4319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362924-DB3F-4D2B-B622-3C3A62E62ED0}" type="datetimeFigureOut">
              <a:rPr lang="zh-CN" altLang="en-US" smtClean="0"/>
              <a:pPr/>
              <a:t>2020/4/9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AC4F674-7540-467D-A391-3DF9C9F0284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cap="all" spc="-60" baseline="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Char char="•"/>
        <a:defRPr sz="2400" b="1" kern="1200">
          <a:solidFill>
            <a:srgbClr val="0000CC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11560" y="476672"/>
            <a:ext cx="8424936" cy="1716170"/>
          </a:xfrm>
        </p:spPr>
        <p:txBody>
          <a:bodyPr anchor="ctr">
            <a:noAutofit/>
          </a:bodyPr>
          <a:lstStyle/>
          <a:p>
            <a:r>
              <a:rPr lang="zh-CN" altLang="en-US" sz="3600" dirty="0" smtClean="0">
                <a:solidFill>
                  <a:srgbClr val="C00000"/>
                </a:solidFill>
              </a:rPr>
              <a:t>第 </a:t>
            </a:r>
            <a:r>
              <a:rPr lang="en-US" altLang="zh-CN" sz="3600" dirty="0" smtClean="0">
                <a:solidFill>
                  <a:srgbClr val="C00000"/>
                </a:solidFill>
              </a:rPr>
              <a:t>8 </a:t>
            </a:r>
            <a:r>
              <a:rPr lang="zh-CN" altLang="en-US" sz="3600" dirty="0" smtClean="0">
                <a:solidFill>
                  <a:srgbClr val="C00000"/>
                </a:solidFill>
              </a:rPr>
              <a:t>讲</a:t>
            </a:r>
            <a:r>
              <a:rPr lang="en-US" altLang="zh-CN" sz="3600" dirty="0" smtClean="0">
                <a:solidFill>
                  <a:srgbClr val="C00000"/>
                </a:solidFill>
              </a:rPr>
              <a:t> </a:t>
            </a:r>
            <a:r>
              <a:rPr lang="zh-CN" altLang="en-US" sz="3600" dirty="0" smtClean="0">
                <a:solidFill>
                  <a:srgbClr val="C00000"/>
                </a:solidFill>
              </a:rPr>
              <a:t>：数据安全 </a:t>
            </a:r>
            <a:r>
              <a:rPr lang="en-US" altLang="zh-CN" sz="3600" dirty="0" smtClean="0">
                <a:solidFill>
                  <a:srgbClr val="C00000"/>
                </a:solidFill>
              </a:rPr>
              <a:t>&amp; JAVA</a:t>
            </a:r>
            <a:r>
              <a:rPr lang="zh-CN" altLang="en-US" sz="3600" dirty="0" smtClean="0">
                <a:solidFill>
                  <a:srgbClr val="C00000"/>
                </a:solidFill>
              </a:rPr>
              <a:t>数据库连接</a:t>
            </a:r>
            <a:endParaRPr lang="zh-CN" sz="36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3608" y="2065669"/>
            <a:ext cx="64257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数据访问控制</a:t>
            </a:r>
            <a:endParaRPr lang="en-US" altLang="zh-CN" sz="28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 </a:t>
            </a:r>
            <a:r>
              <a:rPr lang="zh-CN" altLang="en-US" sz="28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数据库加密</a:t>
            </a:r>
            <a:endParaRPr lang="en-US" altLang="zh-CN" sz="28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</a:t>
            </a: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数据库备份与恢复</a:t>
            </a:r>
            <a:endParaRPr lang="en-US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  SQL SERVER </a:t>
            </a: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代理服务</a:t>
            </a:r>
            <a:endParaRPr lang="en-US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JAVA</a:t>
            </a:r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数据库连接与数据操纵</a:t>
            </a:r>
            <a:endParaRPr lang="en-US" altLang="zh-CN" sz="28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916533"/>
      </p:ext>
    </p:extLst>
  </p:cSld>
  <p:clrMapOvr>
    <a:masterClrMapping/>
  </p:clrMapOvr>
  <p:transition spd="slow" advTm="39908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179512" y="260648"/>
            <a:ext cx="871296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、例子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）插入加密数据</a:t>
            </a:r>
            <a:endParaRPr lang="en-US" altLang="zh-CN" sz="2000" dirty="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insert into stock(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card_number</a:t>
            </a:r>
            <a:r>
              <a:rPr lang="en-US" altLang="zh-CN" sz="2000" dirty="0" smtClean="0"/>
              <a:t>)  values </a:t>
            </a:r>
            <a:r>
              <a:rPr lang="en-US" altLang="zh-CN" sz="2000" dirty="0"/>
              <a:t>('ss99994', 'k1',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EncryptByPassPhrase</a:t>
            </a:r>
            <a:r>
              <a:rPr lang="en-US" altLang="zh-CN" sz="2000" dirty="0"/>
              <a:t>('this is </a:t>
            </a:r>
            <a:r>
              <a:rPr lang="en-US" altLang="zh-CN" sz="2000" dirty="0" smtClean="0"/>
              <a:t>my password', '12345678901234567890</a:t>
            </a:r>
            <a:r>
              <a:rPr lang="en-US" altLang="zh-CN" sz="2000" dirty="0"/>
              <a:t>'))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）解密读取数据（比较加密两条命令的执行结果）</a:t>
            </a:r>
            <a:endParaRPr lang="en-US" altLang="zh-CN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select 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card_number</a:t>
            </a:r>
            <a:r>
              <a:rPr lang="en-US" altLang="zh-CN" sz="2000" dirty="0"/>
              <a:t> from stock where </a:t>
            </a:r>
            <a:r>
              <a:rPr lang="zh-CN" altLang="en-US" sz="2000" dirty="0"/>
              <a:t>代码 </a:t>
            </a:r>
            <a:r>
              <a:rPr lang="en-US" altLang="zh-CN" sz="2000" dirty="0"/>
              <a:t>like 'ss99%'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select 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convert(varchar(20),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DecryptByPassPhrase</a:t>
            </a:r>
            <a:r>
              <a:rPr lang="en-US" altLang="zh-CN" sz="2000" dirty="0"/>
              <a:t>('this is my password', </a:t>
            </a:r>
            <a:r>
              <a:rPr lang="en-US" altLang="zh-CN" sz="2000" dirty="0" err="1"/>
              <a:t>card_number</a:t>
            </a:r>
            <a:r>
              <a:rPr lang="en-US" altLang="zh-CN" sz="2000" dirty="0"/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 from </a:t>
            </a:r>
            <a:r>
              <a:rPr lang="en-US" altLang="zh-CN" sz="2000" dirty="0"/>
              <a:t>stock where </a:t>
            </a:r>
            <a:r>
              <a:rPr lang="zh-CN" altLang="en-US" sz="2000" dirty="0"/>
              <a:t>代码 </a:t>
            </a:r>
            <a:r>
              <a:rPr lang="en-US" altLang="zh-CN" sz="2000" dirty="0"/>
              <a:t>like 'ss99%' 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）加密短语的大小写敏感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select 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convert(varchar(20), 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   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DecryptByPassPhrase</a:t>
            </a:r>
            <a:r>
              <a:rPr lang="en-US" altLang="zh-CN" sz="2000" dirty="0"/>
              <a:t>('This is my password', </a:t>
            </a:r>
            <a:r>
              <a:rPr lang="en-US" altLang="zh-CN" sz="2000" dirty="0" err="1"/>
              <a:t>card_number</a:t>
            </a:r>
            <a:r>
              <a:rPr lang="en-US" altLang="zh-CN" sz="2000" dirty="0"/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 from </a:t>
            </a:r>
            <a:r>
              <a:rPr lang="en-US" altLang="zh-CN" sz="2000" dirty="0"/>
              <a:t>stock where </a:t>
            </a:r>
            <a:r>
              <a:rPr lang="zh-CN" altLang="en-US" sz="2000" dirty="0"/>
              <a:t>代码 </a:t>
            </a:r>
            <a:r>
              <a:rPr lang="en-US" altLang="zh-CN" sz="2000" dirty="0"/>
              <a:t>like 'ss99%'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78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46"/>
    </mc:Choice>
    <mc:Fallback xmlns="">
      <p:transition spd="slow" advTm="13084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323528" y="1196752"/>
            <a:ext cx="864096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、特点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简单、速度快，适用于大量数据加密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加密算法：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DES</a:t>
            </a:r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TRIPLE_DES</a:t>
            </a:r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RC4_128</a:t>
            </a:r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DESX</a:t>
            </a:r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AES_128</a:t>
            </a:r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b="1" dirty="0">
                <a:solidFill>
                  <a:srgbClr val="0000C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AES_256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创建对称密钥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 symmetric key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MySCardKey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with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 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AES_256 encryption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password = '123456'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</a:rPr>
              <a:t>Select  *  </a:t>
            </a:r>
            <a:r>
              <a:rPr lang="en-US" altLang="zh-CN" sz="2000" dirty="0">
                <a:ea typeface="微软雅黑" panose="020B0503020204020204" pitchFamily="34" charset="-122"/>
              </a:rPr>
              <a:t>from </a:t>
            </a:r>
            <a:r>
              <a:rPr lang="en-US" altLang="zh-CN" sz="2000" dirty="0" err="1" smtClean="0">
                <a:ea typeface="微软雅黑" panose="020B0503020204020204" pitchFamily="34" charset="-122"/>
              </a:rPr>
              <a:t>sys.symmetric_keys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、打开对称密钥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symmetric key 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MySCardKey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decryption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password = '123456'  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3528" y="430868"/>
            <a:ext cx="8493373" cy="69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152352" bIns="152352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、对称密钥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1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33"/>
    </mc:Choice>
    <mc:Fallback xmlns="">
      <p:transition spd="slow" advTm="10273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51520" y="1268760"/>
            <a:ext cx="864096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、使用对称密钥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 into stock(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名称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card_number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values ('ss99995', '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ddcc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EncryptByKey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Key_Guid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MySCardKey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'),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'66666555558888844444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lect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名称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convert(varchar(20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DecryptByKey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card_number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from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Stock where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 'ss99%'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关闭对称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close symmetric key </a:t>
            </a:r>
            <a:r>
              <a:rPr lang="en-US" altLang="zh-CN" sz="2200" dirty="0" smtClean="0"/>
              <a:t> </a:t>
            </a:r>
            <a:r>
              <a:rPr lang="en-US" altLang="zh-CN" sz="2200" b="1" dirty="0" err="1" smtClean="0">
                <a:solidFill>
                  <a:srgbClr val="0033CC"/>
                </a:solidFill>
              </a:rPr>
              <a:t>MySCardKey</a:t>
            </a:r>
            <a:r>
              <a:rPr lang="en-US" altLang="zh-CN" sz="2200" b="1" dirty="0" smtClean="0"/>
              <a:t> </a:t>
            </a:r>
            <a:endParaRPr lang="en-US" altLang="zh-CN" sz="2200" b="1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95536" y="432344"/>
            <a:ext cx="8061325" cy="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52352" bIns="152352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二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、对称密钥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8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84"/>
    </mc:Choice>
    <mc:Fallback xmlns="">
      <p:transition spd="slow" advTm="17228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51520" y="1077699"/>
            <a:ext cx="8856984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、创建非对称密钥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Create Asymmetric Key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My_ACK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with algorithm=RSA_2048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	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                                Encryption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by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PassWord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= 'ACK123456'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、查看非对称密钥   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Select * from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sys.asymmetric_keys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、使用非对称密钥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Insert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into stock(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名称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card_number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)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values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('ss99996', 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xxxx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',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EncryptByAsymKey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(ASYMKEY_ID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My_ACK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'), '55555444443333322222'))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、使用非对称密钥解密</a:t>
            </a:r>
            <a:endParaRPr lang="en-US" altLang="zh-CN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Select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convert(varchar(20),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DecryptByAsymKey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(ASYMKEY_ID('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My_ACK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'),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                                             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card_number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 N'ACK123456'))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from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Stock where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like 'ss99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%'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503674"/>
            <a:ext cx="76773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三、非对称密钥加密</a:t>
            </a:r>
          </a:p>
        </p:txBody>
      </p:sp>
    </p:spTree>
    <p:extLst>
      <p:ext uri="{BB962C8B-B14F-4D97-AF65-F5344CB8AC3E}">
        <p14:creationId xmlns:p14="http://schemas.microsoft.com/office/powerpoint/2010/main" val="27627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52"/>
    </mc:Choice>
    <mc:Fallback xmlns="">
      <p:transition spd="slow" advTm="22515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54595" y="116632"/>
            <a:ext cx="8637885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四、证书加密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、使用密码保护证书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）创建</a:t>
            </a:r>
            <a:r>
              <a:rPr lang="zh-CN" altLang="en-US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 CERTIFICATE MyCert1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encryption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password = 'cert123456' 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with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subject = 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EnryptData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certificate'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）用证书加密数据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insert into stock(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card_number</a:t>
            </a:r>
            <a:r>
              <a:rPr lang="en-US" altLang="zh-CN" sz="20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values ('ss99997</a:t>
            </a:r>
            <a:r>
              <a:rPr lang="en-US" altLang="zh-CN" sz="2000" dirty="0" smtClean="0"/>
              <a:t>',  </a:t>
            </a:r>
            <a:r>
              <a:rPr lang="en-US" altLang="zh-CN" sz="2000" dirty="0"/>
              <a:t>'</a:t>
            </a:r>
            <a:r>
              <a:rPr lang="en-US" altLang="zh-CN" sz="2000" dirty="0" err="1"/>
              <a:t>rrrxxxx</a:t>
            </a:r>
            <a:r>
              <a:rPr lang="en-US" altLang="zh-CN" sz="2000" dirty="0"/>
              <a:t>', 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EncryptByCert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Cert_ID</a:t>
            </a:r>
            <a:r>
              <a:rPr lang="en-US" altLang="zh-CN" sz="2000" dirty="0"/>
              <a:t>('MyCert1</a:t>
            </a:r>
            <a:r>
              <a:rPr lang="en-US" altLang="zh-CN" sz="2000" dirty="0" smtClean="0"/>
              <a:t>'),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			   '999991199999</a:t>
            </a:r>
            <a:r>
              <a:rPr lang="en-US" altLang="zh-CN" sz="2000" dirty="0"/>
              <a:t>'))   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）解密数据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select </a:t>
            </a:r>
            <a:r>
              <a:rPr lang="zh-CN" altLang="en-US" sz="2000" dirty="0"/>
              <a:t>代码</a:t>
            </a:r>
            <a:r>
              <a:rPr lang="en-US" altLang="zh-CN" sz="2000" dirty="0"/>
              <a:t>,</a:t>
            </a:r>
            <a:r>
              <a:rPr lang="zh-CN" altLang="en-US" sz="2000" dirty="0"/>
              <a:t> 名称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convert(varchar(20),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 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DecryptByCert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Cert_Id</a:t>
            </a:r>
            <a:r>
              <a:rPr lang="en-US" altLang="zh-CN" sz="2000" dirty="0"/>
              <a:t>('MyCert1</a:t>
            </a:r>
            <a:r>
              <a:rPr lang="en-US" altLang="zh-CN" sz="2000" dirty="0" smtClean="0"/>
              <a:t>'), </a:t>
            </a:r>
            <a:r>
              <a:rPr lang="en-US" altLang="zh-CN" sz="2000" dirty="0" err="1" smtClean="0"/>
              <a:t>card_number</a:t>
            </a:r>
            <a:r>
              <a:rPr lang="en-US" altLang="zh-CN" sz="2000" dirty="0"/>
              <a:t>, N'cert123456'))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from </a:t>
            </a:r>
            <a:r>
              <a:rPr lang="en-US" altLang="zh-CN" sz="2000" dirty="0"/>
              <a:t>stock where </a:t>
            </a:r>
            <a:r>
              <a:rPr lang="zh-CN" altLang="en-US" sz="2000" dirty="0"/>
              <a:t>代码 </a:t>
            </a:r>
            <a:r>
              <a:rPr lang="en-US" altLang="zh-CN" sz="2000" dirty="0"/>
              <a:t>like 'ss99%'  </a:t>
            </a:r>
          </a:p>
        </p:txBody>
      </p:sp>
    </p:spTree>
    <p:extLst>
      <p:ext uri="{BB962C8B-B14F-4D97-AF65-F5344CB8AC3E}">
        <p14:creationId xmlns:p14="http://schemas.microsoft.com/office/powerpoint/2010/main" val="28020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46"/>
    </mc:Choice>
    <mc:Fallback xmlns="">
      <p:transition spd="slow" advTm="15444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7544" y="332656"/>
            <a:ext cx="7560840" cy="74732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>
              <a:lnSpc>
                <a:spcPts val="2800"/>
              </a:lnSpc>
            </a:pPr>
            <a:r>
              <a:rPr lang="en-US" altLang="zh-CN" sz="32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32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、使用数据库主密钥保护证书</a:t>
            </a:r>
            <a:endParaRPr lang="zh-CN" altLang="en-US" sz="32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124744"/>
            <a:ext cx="8064896" cy="493981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108000" rIns="1080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）基本概念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主密钥（</a:t>
            </a:r>
            <a:r>
              <a:rPr lang="en-US" altLang="zh-CN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SMK</a:t>
            </a: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层次结构的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根，由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安装程序创建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数据保护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和本地计算机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密钥加密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数据库主密钥（</a:t>
            </a:r>
            <a:r>
              <a:rPr lang="en-US" altLang="zh-CN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DMK</a:t>
            </a: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Triple DES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密钥，受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密码和服务主密钥保护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于保护证书和非对称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密钥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证书（</a:t>
            </a:r>
            <a:r>
              <a:rPr lang="en-US" altLang="zh-CN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Certificate</a:t>
            </a:r>
            <a:r>
              <a:rPr lang="zh-CN" altLang="en-US" sz="22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受密码或数据库主密钥保护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可用于保护数据和对称密钥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66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22"/>
    </mc:Choice>
    <mc:Fallback xmlns="">
      <p:transition spd="slow" advTm="12102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51520" y="-28086"/>
            <a:ext cx="8640960" cy="676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）创建和打开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DMK</a:t>
            </a:r>
            <a:endParaRPr lang="en-US" altLang="zh-CN" sz="2000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 Master Key Encryption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password = '1234567'</a:t>
            </a:r>
          </a:p>
          <a:p>
            <a:pPr marL="342900" indent="-342900" latinLnBrk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 Master Key Decryption by password = '1234567'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DMK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Certificate MyCert1 with Subject =  'Test Certificate'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）证书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加密和解密数据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Insert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into stock(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名称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card_number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) </a:t>
            </a: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 values ('ss99998', '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rrrxxxx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',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EncryptByCert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Cert_ID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('MyCert2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'), </a:t>
            </a: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                                                                    '2233445555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'))          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Select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名称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convert(varchar(20),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DecryptByCert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Cert_Id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('MyCert2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'),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card_number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))</a:t>
            </a:r>
          </a:p>
          <a:p>
            <a:pPr>
              <a:lnSpc>
                <a:spcPct val="14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from stock where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代码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like 'ss99%'                         </a:t>
            </a:r>
          </a:p>
          <a:p>
            <a:pPr>
              <a:lnSpc>
                <a:spcPct val="14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）关闭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数据库主密钥：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Close Master Key</a:t>
            </a: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）删除数据库主密钥：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Drop Master Key  </a:t>
            </a: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有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en-US" altLang="zh-CN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DMK</a:t>
            </a: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时，禁止</a:t>
            </a: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altLang="zh-CN" sz="2000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27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36"/>
    </mc:Choice>
    <mc:Fallback xmlns="">
      <p:transition spd="slow" advTm="18963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395536" y="1118929"/>
            <a:ext cx="8205837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、必要性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备份文件是数据库安全常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被遗漏的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部分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在未加密情况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，获得这些文件，通过数据库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附加或还原，就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可以获得数据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不可能对所有数据列进行加密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、透明数据加密（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Transparent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Data Encryption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TDE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数据被写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到磁盘之前进行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加密，从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磁盘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读出时解密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实现数据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文件和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日志文件的实时加密保护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加密过程由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引擎执行，对应用程序是简单和透明的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TDE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实现过程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master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中建立数据库主密钥和受主密钥保护的证书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在目标数据库中建立加密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密钥，并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master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数据库证书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保护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将目标数据库设置为加密状态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367546"/>
            <a:ext cx="7560840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五、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透明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数据加密</a:t>
            </a:r>
            <a:r>
              <a:rPr lang="en-US" altLang="zh-CN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企业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版）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43"/>
    </mc:Choice>
    <mc:Fallback xmlns="">
      <p:transition spd="slow" advTm="22604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23528" y="1052737"/>
            <a:ext cx="8352928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一、创建逻辑设备</a:t>
            </a:r>
            <a:endParaRPr lang="en-US" altLang="zh-CN" sz="2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Management </a:t>
            </a:r>
            <a:r>
              <a:rPr lang="en-US" altLang="zh-CN" sz="2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Studio </a:t>
            </a:r>
            <a:r>
              <a:rPr lang="zh-CN" altLang="en-US" sz="2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环境</a:t>
            </a:r>
            <a:endParaRPr lang="en-US" altLang="zh-CN" sz="22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对象资源管理器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服务器对象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备份设备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新建备份设备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】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创建对话框：输入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备份设备的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名称、完整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路径名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、系统存储过程：</a:t>
            </a:r>
            <a:r>
              <a:rPr lang="en-US" altLang="zh-CN" sz="2200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sp_addumpdevice</a:t>
            </a:r>
            <a:endParaRPr lang="en-US" altLang="zh-CN" sz="2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sp_addumpdevice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[@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devtype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=]’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device_type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’,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              [@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logicalname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=]’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logical_name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’,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              [@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physicalname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=]’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physical_name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device_type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DISK”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硬盘文件、“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TAPE”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磁带设备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例：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EXEC 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sp_addumpdevice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'disk',   'My_BKD2',  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                                          'E:\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buaa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\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DemoDB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\My_BKD2.bak'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1520" y="44624"/>
            <a:ext cx="80772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 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数据库备份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与恢复</a:t>
            </a:r>
          </a:p>
        </p:txBody>
      </p:sp>
    </p:spTree>
    <p:extLst>
      <p:ext uri="{BB962C8B-B14F-4D97-AF65-F5344CB8AC3E}">
        <p14:creationId xmlns:p14="http://schemas.microsoft.com/office/powerpoint/2010/main" val="4221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51"/>
    </mc:Choice>
    <mc:Fallback xmlns="">
      <p:transition spd="slow" advTm="11305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260648"/>
            <a:ext cx="8856984" cy="62646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二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、数据库备份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2400" b="0" dirty="0" smtClean="0"/>
              <a:t>【</a:t>
            </a:r>
            <a:r>
              <a:rPr lang="zh-CN" altLang="en-US" sz="2400" b="0" dirty="0"/>
              <a:t>目标数据库</a:t>
            </a:r>
            <a:r>
              <a:rPr lang="en-US" altLang="zh-CN" sz="2400" b="0" dirty="0" smtClean="0"/>
              <a:t>】</a:t>
            </a:r>
            <a:r>
              <a:rPr lang="zh-CN" altLang="en-US" sz="2400" b="0" dirty="0" smtClean="0"/>
              <a:t>右键 </a:t>
            </a:r>
            <a:r>
              <a:rPr lang="en-US" altLang="zh-CN" sz="2400" b="0" dirty="0" smtClean="0">
                <a:sym typeface="Symbol"/>
              </a:rPr>
              <a:t> </a:t>
            </a:r>
            <a:r>
              <a:rPr lang="zh-CN" altLang="en-US" sz="2400" b="0" dirty="0" smtClean="0"/>
              <a:t>任务 </a:t>
            </a:r>
            <a:r>
              <a:rPr lang="en-US" altLang="zh-CN" sz="2400" b="0" dirty="0" smtClean="0">
                <a:sym typeface="Symbol"/>
              </a:rPr>
              <a:t> </a:t>
            </a:r>
            <a:r>
              <a:rPr lang="zh-CN" altLang="en-US" sz="2400" b="0" dirty="0" smtClean="0"/>
              <a:t>备份</a:t>
            </a:r>
            <a:endParaRPr lang="en-US" altLang="zh-CN" sz="2400" b="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003399"/>
                </a:solidFill>
              </a:rPr>
              <a:t>1</a:t>
            </a:r>
            <a:r>
              <a:rPr lang="zh-CN" altLang="en-US" b="1" dirty="0" smtClean="0">
                <a:solidFill>
                  <a:srgbClr val="003399"/>
                </a:solidFill>
              </a:rPr>
              <a:t>、</a:t>
            </a:r>
            <a:r>
              <a:rPr lang="en-US" altLang="zh-CN" b="1" dirty="0" smtClean="0">
                <a:solidFill>
                  <a:srgbClr val="003399"/>
                </a:solidFill>
              </a:rPr>
              <a:t>【</a:t>
            </a:r>
            <a:r>
              <a:rPr lang="zh-CN" altLang="en-US" b="1" dirty="0" smtClean="0">
                <a:solidFill>
                  <a:srgbClr val="003399"/>
                </a:solidFill>
              </a:rPr>
              <a:t>常规</a:t>
            </a:r>
            <a:r>
              <a:rPr lang="en-US" altLang="zh-CN" b="1" dirty="0" smtClean="0">
                <a:solidFill>
                  <a:srgbClr val="003399"/>
                </a:solidFill>
              </a:rPr>
              <a:t>】</a:t>
            </a:r>
            <a:r>
              <a:rPr lang="zh-CN" altLang="en-US" b="1" dirty="0" smtClean="0">
                <a:solidFill>
                  <a:srgbClr val="003399"/>
                </a:solidFill>
              </a:rPr>
              <a:t>配置</a:t>
            </a:r>
            <a:endParaRPr lang="en-US" altLang="zh-CN" b="1" dirty="0" smtClean="0">
              <a:solidFill>
                <a:srgbClr val="0033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rgbClr val="C00000"/>
                </a:solidFill>
              </a:rPr>
              <a:t>备份类型：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完整、差异、事务日志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rgbClr val="C00000"/>
                </a:solidFill>
              </a:rPr>
              <a:t>仅复制</a:t>
            </a:r>
            <a:r>
              <a:rPr lang="zh-CN" altLang="en-US" sz="2000" dirty="0">
                <a:solidFill>
                  <a:srgbClr val="C00000"/>
                </a:solidFill>
              </a:rPr>
              <a:t>备份</a:t>
            </a:r>
            <a:r>
              <a:rPr lang="zh-CN" altLang="en-US" sz="2000" dirty="0" smtClean="0">
                <a:solidFill>
                  <a:srgbClr val="C00000"/>
                </a:solidFill>
              </a:rPr>
              <a:t>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不影响总体</a:t>
            </a:r>
            <a:r>
              <a:rPr lang="zh-CN" altLang="en-US" sz="2000" b="0" dirty="0">
                <a:solidFill>
                  <a:schemeClr val="tx1"/>
                </a:solidFill>
              </a:rPr>
              <a:t>备份和还原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过程，</a:t>
            </a:r>
            <a:r>
              <a:rPr lang="zh-CN" altLang="en-US" sz="2000" b="0" dirty="0">
                <a:solidFill>
                  <a:schemeClr val="tx1"/>
                </a:solidFill>
              </a:rPr>
              <a:t>为特殊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目的备份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备份集（</a:t>
            </a:r>
            <a:r>
              <a:rPr lang="en-US" altLang="zh-CN" sz="2000" dirty="0">
                <a:solidFill>
                  <a:srgbClr val="C00000"/>
                </a:solidFill>
              </a:rPr>
              <a:t>backup set</a:t>
            </a:r>
            <a:r>
              <a:rPr lang="zh-CN" altLang="en-US" sz="2000" dirty="0">
                <a:solidFill>
                  <a:srgbClr val="C00000"/>
                </a:solidFill>
              </a:rPr>
              <a:t>）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6985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一个单一的备份被</a:t>
            </a:r>
            <a:r>
              <a:rPr lang="zh-CN" altLang="en-US" dirty="0" smtClean="0"/>
              <a:t>称为一个备份集</a:t>
            </a:r>
            <a:endParaRPr lang="en-US" altLang="zh-CN" dirty="0" smtClean="0"/>
          </a:p>
          <a:p>
            <a:pPr marL="6985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 smtClean="0"/>
              <a:t>备份</a:t>
            </a:r>
            <a:r>
              <a:rPr lang="zh-CN" altLang="en-US" dirty="0"/>
              <a:t>集</a:t>
            </a:r>
            <a:r>
              <a:rPr lang="zh-CN" altLang="en-US" dirty="0" smtClean="0"/>
              <a:t>名称：系统根据</a:t>
            </a:r>
            <a:r>
              <a:rPr lang="zh-CN" altLang="en-US" dirty="0"/>
              <a:t>数据库名称和备份</a:t>
            </a:r>
            <a:r>
              <a:rPr lang="zh-CN" altLang="en-US" dirty="0" smtClean="0"/>
              <a:t>类型生成默认值，可手工修改</a:t>
            </a:r>
            <a:endParaRPr lang="en-US" altLang="zh-CN" dirty="0"/>
          </a:p>
          <a:p>
            <a:pPr marL="6985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/>
              <a:t>备份集过期时间：绝对日期或相对天数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备份目标</a:t>
            </a:r>
            <a:r>
              <a:rPr lang="zh-CN" altLang="en-US" sz="2000" b="0" dirty="0" smtClean="0">
                <a:solidFill>
                  <a:srgbClr val="C00000"/>
                </a:solidFill>
              </a:rPr>
              <a:t>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设备与位置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003399"/>
                </a:solidFill>
              </a:rPr>
              <a:t>2</a:t>
            </a:r>
            <a:r>
              <a:rPr lang="zh-CN" altLang="en-US" b="1" dirty="0" smtClean="0">
                <a:solidFill>
                  <a:srgbClr val="003399"/>
                </a:solidFill>
              </a:rPr>
              <a:t>、</a:t>
            </a:r>
            <a:r>
              <a:rPr lang="en-US" altLang="zh-CN" b="1" dirty="0">
                <a:solidFill>
                  <a:srgbClr val="003399"/>
                </a:solidFill>
              </a:rPr>
              <a:t>【</a:t>
            </a:r>
            <a:r>
              <a:rPr lang="zh-CN" altLang="en-US" b="1" dirty="0" smtClean="0">
                <a:solidFill>
                  <a:srgbClr val="003399"/>
                </a:solidFill>
              </a:rPr>
              <a:t>选项</a:t>
            </a:r>
            <a:r>
              <a:rPr lang="en-US" altLang="zh-CN" b="1" dirty="0" smtClean="0">
                <a:solidFill>
                  <a:srgbClr val="003399"/>
                </a:solidFill>
              </a:rPr>
              <a:t>】</a:t>
            </a:r>
            <a:r>
              <a:rPr lang="zh-CN" altLang="en-US" b="1" dirty="0" smtClean="0">
                <a:solidFill>
                  <a:srgbClr val="003399"/>
                </a:solidFill>
              </a:rPr>
              <a:t>配置</a:t>
            </a:r>
            <a:endParaRPr lang="en-US" altLang="zh-CN" b="1" dirty="0" smtClean="0">
              <a:solidFill>
                <a:srgbClr val="003399"/>
              </a:solidFill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媒体集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r>
              <a:rPr lang="zh-CN" altLang="en-US" dirty="0" smtClean="0"/>
              <a:t>使用现在的媒体集（追加备份集</a:t>
            </a:r>
            <a:r>
              <a:rPr lang="en-US" altLang="zh-CN" dirty="0" smtClean="0"/>
              <a:t>/</a:t>
            </a:r>
            <a:r>
              <a:rPr lang="zh-CN" altLang="en-US" dirty="0" smtClean="0"/>
              <a:t>覆盖备份集），或新建媒体集</a:t>
            </a:r>
            <a:endParaRPr lang="en-US" altLang="zh-CN" dirty="0" smtClean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其他：</a:t>
            </a:r>
            <a:r>
              <a:rPr lang="zh-CN" altLang="en-US" dirty="0"/>
              <a:t>校验、压缩、。。。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0954258"/>
      </p:ext>
    </p:extLst>
  </p:cSld>
  <p:clrMapOvr>
    <a:masterClrMapping/>
  </p:clrMapOvr>
  <p:transition advTm="16611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23528" y="980728"/>
            <a:ext cx="8568952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一、安全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主体及其管理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、安全主体</a:t>
            </a:r>
            <a:endParaRPr lang="en-US" altLang="zh-CN" sz="2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请求服务器、数据库或架构资源的实体，有唯一的安全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标识符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主体级别：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SQL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Server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、数据库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、创建安全主体</a:t>
            </a:r>
            <a:endParaRPr lang="en-US" altLang="zh-CN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了解固定主体：如固定服务器角色与账号、固定库角色与用户等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自定义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主体：如登陆账号、数据库用户、自定义角色等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、安全主体角色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管理</a:t>
            </a:r>
            <a:endParaRPr lang="en-US" altLang="zh-CN" sz="2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建立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灵活分层的角色体系，为角色指派成员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、定义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权限</a:t>
            </a:r>
            <a:endParaRPr lang="en-US" altLang="zh-CN" sz="2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安全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主体指定安全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对象的若干访问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权限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51520" y="342516"/>
            <a:ext cx="8064896" cy="6382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zh-CN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 SQL SERVER 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数据访问控制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2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63"/>
    </mc:Choice>
    <mc:Fallback xmlns="">
      <p:transition spd="slow" advTm="8636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260648"/>
            <a:ext cx="8856984" cy="72008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 smtClean="0">
                <a:solidFill>
                  <a:srgbClr val="C00000"/>
                </a:solidFill>
              </a:rPr>
              <a:t> 数据库备份界面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63976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3881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20850"/>
            <a:ext cx="6397625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0033075"/>
      </p:ext>
    </p:extLst>
  </p:cSld>
  <p:clrMapOvr>
    <a:masterClrMapping/>
  </p:clrMapOvr>
  <p:transition advTm="930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88640"/>
            <a:ext cx="8712968" cy="6120680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 smtClean="0">
                <a:solidFill>
                  <a:srgbClr val="003399"/>
                </a:solidFill>
                <a:cs typeface="Times New Roman" pitchFamily="18" charset="0"/>
              </a:rPr>
              <a:t>3</a:t>
            </a:r>
            <a:r>
              <a:rPr lang="zh-CN" altLang="en-US" sz="2800" dirty="0" smtClean="0">
                <a:solidFill>
                  <a:srgbClr val="003399"/>
                </a:solidFill>
                <a:cs typeface="Times New Roman" pitchFamily="18" charset="0"/>
              </a:rPr>
              <a:t>、</a:t>
            </a:r>
            <a:r>
              <a:rPr lang="zh-CN" altLang="en-US" sz="2800" dirty="0">
                <a:solidFill>
                  <a:srgbClr val="003399"/>
                </a:solidFill>
                <a:cs typeface="Times New Roman" pitchFamily="18" charset="0"/>
              </a:rPr>
              <a:t>命令行备份</a:t>
            </a:r>
            <a:endParaRPr lang="en-US" altLang="zh-CN" sz="2800" dirty="0">
              <a:solidFill>
                <a:srgbClr val="003399"/>
              </a:solidFill>
              <a:cs typeface="Times New Roman" pitchFamily="18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 smtClean="0">
                <a:solidFill>
                  <a:srgbClr val="C00000"/>
                </a:solidFill>
                <a:cs typeface="Times New Roman" pitchFamily="18" charset="0"/>
              </a:rPr>
              <a:t>完整备份，覆盖方式</a:t>
            </a:r>
            <a:endParaRPr lang="en-US" altLang="zh-CN" sz="2000" b="0" dirty="0" smtClean="0">
              <a:solidFill>
                <a:srgbClr val="C00000"/>
              </a:solidFill>
              <a:cs typeface="Times New Roman" pitchFamily="18" charset="0"/>
            </a:endParaRP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BACKUP DATABASE [T_demo2020] TO 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 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     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WITH INIT,  NAME = 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N'demo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完整数据库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备份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'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C00000"/>
                </a:solidFill>
                <a:cs typeface="Times New Roman" pitchFamily="18" charset="0"/>
              </a:rPr>
              <a:t>差异备份，附加方式</a:t>
            </a:r>
            <a:endParaRPr lang="en-US" altLang="zh-CN" sz="2000" b="0" dirty="0">
              <a:solidFill>
                <a:srgbClr val="C00000"/>
              </a:solidFill>
              <a:cs typeface="Times New Roman" pitchFamily="18" charset="0"/>
            </a:endParaRP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BACKUP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DATABASE [T_demo2020] TO 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      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WITH 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DIFFERENTIAL, NOINIT,  NAME = 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N'demo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-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差异备份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' 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C00000"/>
                </a:solidFill>
                <a:cs typeface="Times New Roman" pitchFamily="18" charset="0"/>
              </a:rPr>
              <a:t>日志备份</a:t>
            </a:r>
            <a:r>
              <a:rPr lang="en-US" altLang="zh-CN" sz="2000" b="0" dirty="0" smtClean="0">
                <a:solidFill>
                  <a:srgbClr val="C00000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rgbClr val="C00000"/>
                </a:solidFill>
                <a:cs typeface="Times New Roman" pitchFamily="18" charset="0"/>
              </a:rPr>
              <a:t>默认状态：备份</a:t>
            </a:r>
            <a:r>
              <a:rPr lang="zh-CN" altLang="en-US" sz="2000" b="0" dirty="0">
                <a:solidFill>
                  <a:srgbClr val="C00000"/>
                </a:solidFill>
                <a:cs typeface="Times New Roman" pitchFamily="18" charset="0"/>
              </a:rPr>
              <a:t>后截断</a:t>
            </a:r>
            <a:r>
              <a:rPr lang="en-US" altLang="zh-CN" sz="2000" b="0" dirty="0">
                <a:solidFill>
                  <a:srgbClr val="C00000"/>
                </a:solidFill>
                <a:cs typeface="Times New Roman" pitchFamily="18" charset="0"/>
              </a:rPr>
              <a:t>】</a:t>
            </a:r>
            <a:endParaRPr lang="zh-CN" altLang="en-US" sz="2000" b="0" dirty="0">
              <a:solidFill>
                <a:srgbClr val="C00000"/>
              </a:solidFill>
              <a:cs typeface="Times New Roman" pitchFamily="18" charset="0"/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BACKUP LOG [T_demo2020] TO  [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] 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	WITH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NOINIT,  NAME = 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N'demo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事务日志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备份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'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 smtClean="0">
                <a:solidFill>
                  <a:srgbClr val="C00000"/>
                </a:solidFill>
                <a:cs typeface="Times New Roman" pitchFamily="18" charset="0"/>
              </a:rPr>
              <a:t>备份</a:t>
            </a:r>
            <a:r>
              <a:rPr lang="zh-CN" altLang="en-US" sz="2000" b="0" dirty="0">
                <a:solidFill>
                  <a:srgbClr val="C00000"/>
                </a:solidFill>
                <a:cs typeface="Times New Roman" pitchFamily="18" charset="0"/>
              </a:rPr>
              <a:t>尾</a:t>
            </a:r>
            <a:r>
              <a:rPr lang="zh-CN" altLang="en-US" sz="2000" b="0" dirty="0" smtClean="0">
                <a:solidFill>
                  <a:srgbClr val="C00000"/>
                </a:solidFill>
                <a:cs typeface="Times New Roman" pitchFamily="18" charset="0"/>
              </a:rPr>
              <a:t>日志</a:t>
            </a:r>
            <a:r>
              <a:rPr lang="en-US" altLang="zh-CN" sz="2000" b="0" dirty="0" smtClean="0">
                <a:solidFill>
                  <a:srgbClr val="C00000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rgbClr val="C00000"/>
                </a:solidFill>
              </a:rPr>
              <a:t>包含上次</a:t>
            </a:r>
            <a:r>
              <a:rPr lang="zh-CN" altLang="en-US" sz="2000" b="0" dirty="0">
                <a:solidFill>
                  <a:srgbClr val="C00000"/>
                </a:solidFill>
              </a:rPr>
              <a:t>日志备份</a:t>
            </a:r>
            <a:r>
              <a:rPr lang="zh-CN" altLang="en-US" sz="2000" b="0" dirty="0" smtClean="0">
                <a:solidFill>
                  <a:srgbClr val="C00000"/>
                </a:solidFill>
              </a:rPr>
              <a:t>以来产生</a:t>
            </a:r>
            <a:r>
              <a:rPr lang="zh-CN" altLang="en-US" sz="2000" b="0" dirty="0">
                <a:solidFill>
                  <a:srgbClr val="C00000"/>
                </a:solidFill>
              </a:rPr>
              <a:t>的事务</a:t>
            </a:r>
            <a:r>
              <a:rPr lang="zh-CN" altLang="en-US" sz="2000" b="0" dirty="0" smtClean="0">
                <a:solidFill>
                  <a:srgbClr val="C00000"/>
                </a:solidFill>
              </a:rPr>
              <a:t>日志</a:t>
            </a:r>
            <a:r>
              <a:rPr lang="en-US" altLang="zh-CN" sz="2000" b="0" dirty="0" smtClean="0">
                <a:solidFill>
                  <a:srgbClr val="C00000"/>
                </a:solidFill>
              </a:rPr>
              <a:t>】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  （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要求数据库独占模式，属于恢复过程）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BACKUP LOG [T_demo2020] TO  [</a:t>
            </a:r>
            <a:r>
              <a:rPr lang="en-US" altLang="zh-CN" sz="2000" b="0" dirty="0" err="1">
                <a:solidFill>
                  <a:schemeClr val="tx1"/>
                </a:solidFill>
                <a:cs typeface="Times New Roman" pitchFamily="18" charset="0"/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] 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 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   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WITH  </a:t>
            </a:r>
            <a:r>
              <a:rPr lang="en-US" altLang="zh-CN" sz="2000" b="0" dirty="0">
                <a:cs typeface="Times New Roman" pitchFamily="18" charset="0"/>
              </a:rPr>
              <a:t>NO_TRUNCATE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 ,  NOINIT, 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NAME = </a:t>
            </a:r>
            <a:r>
              <a:rPr lang="en-US" altLang="zh-CN" sz="2000" b="0" dirty="0" err="1" smtClean="0">
                <a:solidFill>
                  <a:schemeClr val="tx1"/>
                </a:solidFill>
                <a:cs typeface="Times New Roman" pitchFamily="18" charset="0"/>
              </a:rPr>
              <a:t>N'demo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尾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日志备份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'</a:t>
            </a:r>
          </a:p>
          <a:p>
            <a:pPr marL="0" indent="35877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b="0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96718"/>
      </p:ext>
    </p:extLst>
  </p:cSld>
  <p:clrMapOvr>
    <a:masterClrMapping/>
  </p:clrMapOvr>
  <p:transition advTm="257065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88640"/>
            <a:ext cx="8208912" cy="108012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rgbClr val="003399"/>
                </a:solidFill>
              </a:rPr>
              <a:t>4</a:t>
            </a:r>
            <a:r>
              <a:rPr lang="zh-CN" altLang="en-US" sz="2800" b="1" dirty="0" smtClean="0">
                <a:solidFill>
                  <a:srgbClr val="003399"/>
                </a:solidFill>
              </a:rPr>
              <a:t>、</a:t>
            </a:r>
            <a:r>
              <a:rPr lang="zh-CN" altLang="en-US" sz="2800" b="1" dirty="0">
                <a:solidFill>
                  <a:srgbClr val="003399"/>
                </a:solidFill>
              </a:rPr>
              <a:t>查看备份设备的备份</a:t>
            </a:r>
            <a:r>
              <a:rPr lang="zh-CN" altLang="en-US" sz="2800" b="1" dirty="0" smtClean="0">
                <a:solidFill>
                  <a:srgbClr val="003399"/>
                </a:solidFill>
              </a:rPr>
              <a:t>集</a:t>
            </a:r>
            <a:endParaRPr lang="en-US" altLang="zh-CN" sz="2800" b="1" dirty="0" smtClean="0">
              <a:solidFill>
                <a:srgbClr val="003399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0" dirty="0" smtClean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200" b="0" dirty="0" smtClean="0">
                <a:solidFill>
                  <a:schemeClr val="tx1"/>
                </a:solidFill>
                <a:cs typeface="Times New Roman" pitchFamily="18" charset="0"/>
              </a:rPr>
              <a:t>服务器对象</a:t>
            </a:r>
            <a:r>
              <a:rPr lang="en-US" altLang="zh-CN" sz="22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【</a:t>
            </a:r>
            <a:r>
              <a:rPr lang="zh-CN" altLang="en-US" sz="2200" b="0" dirty="0" smtClean="0">
                <a:solidFill>
                  <a:schemeClr val="tx1"/>
                </a:solidFill>
                <a:cs typeface="Times New Roman" pitchFamily="18" charset="0"/>
              </a:rPr>
              <a:t>备份设备</a:t>
            </a:r>
            <a:r>
              <a:rPr lang="en-US" altLang="zh-CN" sz="22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200" b="0" dirty="0" smtClean="0">
                <a:solidFill>
                  <a:schemeClr val="tx1"/>
                </a:solidFill>
                <a:cs typeface="Times New Roman" pitchFamily="18" charset="0"/>
              </a:rPr>
              <a:t>右键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【</a:t>
            </a:r>
            <a:r>
              <a:rPr lang="zh-CN" altLang="en-US" sz="2200" b="0" dirty="0" smtClean="0">
                <a:solidFill>
                  <a:schemeClr val="tx1"/>
                </a:solidFill>
                <a:cs typeface="Times New Roman" pitchFamily="18" charset="0"/>
              </a:rPr>
              <a:t>属性</a:t>
            </a:r>
            <a:r>
              <a:rPr lang="en-US" altLang="zh-CN" sz="22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 </a:t>
            </a:r>
            <a:r>
              <a:rPr lang="zh-CN" altLang="en-US" sz="2200" b="0" dirty="0" smtClean="0">
                <a:solidFill>
                  <a:schemeClr val="tx1"/>
                </a:solidFill>
                <a:cs typeface="Times New Roman" pitchFamily="18" charset="0"/>
              </a:rPr>
              <a:t>媒体内容</a:t>
            </a:r>
            <a:endParaRPr lang="en-US" altLang="zh-CN" sz="22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685261" cy="515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80042"/>
      </p:ext>
    </p:extLst>
  </p:cSld>
  <p:clrMapOvr>
    <a:masterClrMapping/>
  </p:clrMapOvr>
  <p:transition advTm="81439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404664"/>
            <a:ext cx="8208912" cy="59766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 smtClean="0">
                <a:solidFill>
                  <a:srgbClr val="C00000"/>
                </a:solidFill>
              </a:rPr>
              <a:t>三、数据库恢复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003399"/>
                </a:solidFill>
                <a:cs typeface="Times New Roman" pitchFamily="18" charset="0"/>
              </a:rPr>
              <a:t>1</a:t>
            </a:r>
            <a:r>
              <a:rPr lang="zh-CN" altLang="en-US" b="1" dirty="0" smtClean="0">
                <a:solidFill>
                  <a:srgbClr val="003399"/>
                </a:solidFill>
                <a:cs typeface="Times New Roman" pitchFamily="18" charset="0"/>
              </a:rPr>
              <a:t>、</a:t>
            </a:r>
            <a:r>
              <a:rPr lang="en-US" altLang="zh-CN" b="1" dirty="0" smtClean="0">
                <a:solidFill>
                  <a:srgbClr val="003399"/>
                </a:solidFill>
                <a:cs typeface="Times New Roman" pitchFamily="18" charset="0"/>
              </a:rPr>
              <a:t>Management </a:t>
            </a:r>
            <a:r>
              <a:rPr lang="en-US" altLang="zh-CN" b="1" dirty="0">
                <a:solidFill>
                  <a:srgbClr val="003399"/>
                </a:solidFill>
                <a:cs typeface="Times New Roman" pitchFamily="18" charset="0"/>
              </a:rPr>
              <a:t>Studio </a:t>
            </a:r>
            <a:r>
              <a:rPr lang="zh-CN" altLang="en-US" b="1" dirty="0">
                <a:solidFill>
                  <a:srgbClr val="003399"/>
                </a:solidFill>
                <a:cs typeface="Times New Roman" pitchFamily="18" charset="0"/>
              </a:rPr>
              <a:t>向导恢复</a:t>
            </a:r>
            <a:endParaRPr lang="en-US" altLang="zh-CN" b="1" dirty="0">
              <a:solidFill>
                <a:srgbClr val="003399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smtClean="0">
                <a:solidFill>
                  <a:srgbClr val="C00000"/>
                </a:solidFill>
                <a:cs typeface="Times New Roman" pitchFamily="18" charset="0"/>
              </a:rPr>
              <a:t>数据库状态变更为限制访问</a:t>
            </a:r>
            <a:endParaRPr lang="en-US" altLang="zh-CN" b="0" dirty="0" smtClean="0">
              <a:solidFill>
                <a:srgbClr val="C00000"/>
              </a:solidFill>
              <a:cs typeface="Times New Roman" pitchFamily="18" charset="0"/>
            </a:endParaRPr>
          </a:p>
          <a:p>
            <a:pPr marL="630238" lvl="1" indent="-268288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–"/>
            </a:pPr>
            <a:r>
              <a:rPr lang="en-US" altLang="zh-CN" dirty="0" smtClean="0">
                <a:cs typeface="Times New Roman" pitchFamily="18" charset="0"/>
              </a:rPr>
              <a:t>【</a:t>
            </a:r>
            <a:r>
              <a:rPr lang="zh-CN" altLang="en-US" dirty="0" smtClean="0">
                <a:cs typeface="Times New Roman" pitchFamily="18" charset="0"/>
              </a:rPr>
              <a:t>目标数据库</a:t>
            </a:r>
            <a:r>
              <a:rPr lang="en-US" altLang="zh-CN" dirty="0" smtClean="0">
                <a:cs typeface="Times New Roman" pitchFamily="18" charset="0"/>
              </a:rPr>
              <a:t>】</a:t>
            </a:r>
            <a:r>
              <a:rPr lang="zh-CN" altLang="en-US" dirty="0" smtClean="0">
                <a:cs typeface="Times New Roman" pitchFamily="18" charset="0"/>
              </a:rPr>
              <a:t>右键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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【</a:t>
            </a:r>
            <a:r>
              <a:rPr lang="zh-CN" altLang="en-US" dirty="0" smtClean="0">
                <a:cs typeface="Times New Roman" pitchFamily="18" charset="0"/>
              </a:rPr>
              <a:t>属性</a:t>
            </a:r>
            <a:r>
              <a:rPr lang="en-US" altLang="zh-CN" dirty="0" smtClean="0">
                <a:cs typeface="Times New Roman" pitchFamily="18" charset="0"/>
              </a:rPr>
              <a:t>】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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【</a:t>
            </a:r>
            <a:r>
              <a:rPr lang="zh-CN" altLang="en-US" dirty="0" smtClean="0">
                <a:cs typeface="Times New Roman" pitchFamily="18" charset="0"/>
              </a:rPr>
              <a:t>选项</a:t>
            </a:r>
            <a:r>
              <a:rPr lang="en-US" altLang="zh-CN" dirty="0" smtClean="0">
                <a:cs typeface="Times New Roman" pitchFamily="18" charset="0"/>
              </a:rPr>
              <a:t>】</a:t>
            </a:r>
            <a:r>
              <a:rPr lang="zh-CN" altLang="en-US" dirty="0" smtClean="0">
                <a:cs typeface="Times New Roman" pitchFamily="18" charset="0"/>
                <a:sym typeface="Symbol"/>
              </a:rPr>
              <a:t> </a:t>
            </a:r>
            <a:r>
              <a:rPr lang="en-US" altLang="zh-CN" dirty="0" smtClean="0">
                <a:cs typeface="Times New Roman" pitchFamily="18" charset="0"/>
                <a:sym typeface="Symbol"/>
              </a:rPr>
              <a:t>【</a:t>
            </a:r>
            <a:r>
              <a:rPr lang="zh-CN" altLang="en-US" dirty="0" smtClean="0">
                <a:cs typeface="Times New Roman" pitchFamily="18" charset="0"/>
              </a:rPr>
              <a:t>状态</a:t>
            </a:r>
            <a:r>
              <a:rPr lang="en-US" altLang="zh-CN" dirty="0" smtClean="0">
                <a:cs typeface="Times New Roman" pitchFamily="18" charset="0"/>
              </a:rPr>
              <a:t>】</a:t>
            </a:r>
          </a:p>
          <a:p>
            <a:pPr marL="36195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 smtClean="0">
                <a:cs typeface="Times New Roman" pitchFamily="18" charset="0"/>
                <a:sym typeface="Symbol"/>
              </a:rPr>
              <a:t>    【</a:t>
            </a:r>
            <a:r>
              <a:rPr lang="zh-CN" altLang="en-US" dirty="0" smtClean="0">
                <a:cs typeface="Times New Roman" pitchFamily="18" charset="0"/>
              </a:rPr>
              <a:t>限制访问</a:t>
            </a:r>
            <a:r>
              <a:rPr lang="en-US" altLang="zh-CN" dirty="0" smtClean="0">
                <a:cs typeface="Times New Roman" pitchFamily="18" charset="0"/>
              </a:rPr>
              <a:t>】</a:t>
            </a:r>
            <a:r>
              <a:rPr lang="zh-CN" altLang="en-US" dirty="0" smtClean="0">
                <a:cs typeface="Times New Roman" pitchFamily="18" charset="0"/>
              </a:rPr>
              <a:t>：由</a:t>
            </a:r>
            <a:r>
              <a:rPr lang="en-US" altLang="zh-CN" dirty="0" smtClean="0">
                <a:cs typeface="Times New Roman" pitchFamily="18" charset="0"/>
              </a:rPr>
              <a:t>MULTI_USER </a:t>
            </a:r>
            <a:r>
              <a:rPr lang="zh-CN" altLang="en-US" dirty="0" smtClean="0">
                <a:cs typeface="Times New Roman" pitchFamily="18" charset="0"/>
              </a:rPr>
              <a:t>改为 </a:t>
            </a:r>
            <a:r>
              <a:rPr lang="en-US" altLang="zh-CN" dirty="0" smtClean="0">
                <a:cs typeface="Times New Roman" pitchFamily="18" charset="0"/>
              </a:rPr>
              <a:t>RESTRICTED USER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smtClean="0">
                <a:solidFill>
                  <a:srgbClr val="C00000"/>
                </a:solidFill>
                <a:cs typeface="Times New Roman" pitchFamily="18" charset="0"/>
              </a:rPr>
              <a:t>执行数据库还原任务</a:t>
            </a:r>
            <a:endParaRPr lang="en-US" altLang="zh-CN" b="0" dirty="0">
              <a:solidFill>
                <a:srgbClr val="C00000"/>
              </a:solidFill>
              <a:cs typeface="Times New Roman" pitchFamily="18" charset="0"/>
            </a:endParaRPr>
          </a:p>
          <a:p>
            <a:pPr marL="630238" lvl="1" indent="-268288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–"/>
            </a:pPr>
            <a:r>
              <a:rPr lang="zh-CN" altLang="en-US" dirty="0">
                <a:cs typeface="Times New Roman" pitchFamily="18" charset="0"/>
              </a:rPr>
              <a:t>备份尾部日志</a:t>
            </a:r>
            <a:endParaRPr lang="en-US" altLang="zh-CN" dirty="0">
              <a:cs typeface="Times New Roman" pitchFamily="18" charset="0"/>
            </a:endParaRPr>
          </a:p>
          <a:p>
            <a:pPr marL="630238" lvl="1" indent="-268288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–"/>
            </a:pPr>
            <a:r>
              <a:rPr lang="en-US" altLang="zh-CN" dirty="0">
                <a:cs typeface="Times New Roman" pitchFamily="18" charset="0"/>
              </a:rPr>
              <a:t>【</a:t>
            </a:r>
            <a:r>
              <a:rPr lang="zh-CN" altLang="en-US" dirty="0">
                <a:cs typeface="Times New Roman" pitchFamily="18" charset="0"/>
              </a:rPr>
              <a:t>目标数据库</a:t>
            </a:r>
            <a:r>
              <a:rPr lang="en-US" altLang="zh-CN" dirty="0">
                <a:cs typeface="Times New Roman" pitchFamily="18" charset="0"/>
              </a:rPr>
              <a:t>】</a:t>
            </a:r>
            <a:r>
              <a:rPr lang="zh-CN" altLang="en-US" dirty="0">
                <a:cs typeface="Times New Roman" pitchFamily="18" charset="0"/>
              </a:rPr>
              <a:t>右键</a:t>
            </a:r>
            <a:r>
              <a:rPr lang="zh-CN" altLang="en-US" dirty="0">
                <a:cs typeface="Times New Roman" pitchFamily="18" charset="0"/>
                <a:sym typeface="Symbol"/>
              </a:rPr>
              <a:t></a:t>
            </a:r>
            <a:r>
              <a:rPr lang="en-US" altLang="zh-CN" dirty="0">
                <a:cs typeface="Times New Roman" pitchFamily="18" charset="0"/>
                <a:sym typeface="Symbol"/>
              </a:rPr>
              <a:t>【</a:t>
            </a:r>
            <a:r>
              <a:rPr lang="zh-CN" altLang="en-US" dirty="0">
                <a:cs typeface="Times New Roman" pitchFamily="18" charset="0"/>
              </a:rPr>
              <a:t>任务</a:t>
            </a:r>
            <a:r>
              <a:rPr lang="en-US" altLang="zh-CN" dirty="0">
                <a:cs typeface="Times New Roman" pitchFamily="18" charset="0"/>
              </a:rPr>
              <a:t>】→【</a:t>
            </a:r>
            <a:r>
              <a:rPr lang="zh-CN" altLang="en-US" dirty="0">
                <a:cs typeface="Times New Roman" pitchFamily="18" charset="0"/>
              </a:rPr>
              <a:t>还原</a:t>
            </a:r>
            <a:r>
              <a:rPr lang="en-US" altLang="zh-CN" dirty="0">
                <a:cs typeface="Times New Roman" pitchFamily="18" charset="0"/>
              </a:rPr>
              <a:t>】→【</a:t>
            </a:r>
            <a:r>
              <a:rPr lang="zh-CN" altLang="en-US" dirty="0">
                <a:cs typeface="Times New Roman" pitchFamily="18" charset="0"/>
              </a:rPr>
              <a:t>数据库</a:t>
            </a:r>
            <a:r>
              <a:rPr lang="en-US" altLang="zh-CN" dirty="0">
                <a:cs typeface="Times New Roman" pitchFamily="18" charset="0"/>
              </a:rPr>
              <a:t>】</a:t>
            </a:r>
          </a:p>
          <a:p>
            <a:pPr marL="630238" lvl="1" indent="-268288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–"/>
            </a:pPr>
            <a:r>
              <a:rPr lang="zh-CN" altLang="en-US" dirty="0">
                <a:cs typeface="Times New Roman" pitchFamily="18" charset="0"/>
              </a:rPr>
              <a:t>选择备份设备：勾选完全备份、差异备份、日志备份、尾日志备份</a:t>
            </a:r>
            <a:endParaRPr lang="en-US" altLang="zh-CN" dirty="0">
              <a:cs typeface="Times New Roman" pitchFamily="18" charset="0"/>
            </a:endParaRPr>
          </a:p>
          <a:p>
            <a:pPr marL="630238" lvl="1" indent="-268288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–"/>
            </a:pPr>
            <a:r>
              <a:rPr lang="zh-CN" altLang="en-US" dirty="0">
                <a:cs typeface="Times New Roman" pitchFamily="18" charset="0"/>
              </a:rPr>
              <a:t>还原</a:t>
            </a:r>
            <a:r>
              <a:rPr lang="en-US" altLang="zh-CN" dirty="0">
                <a:cs typeface="Times New Roman" pitchFamily="18" charset="0"/>
              </a:rPr>
              <a:t>【</a:t>
            </a:r>
            <a:r>
              <a:rPr lang="zh-CN" altLang="en-US" dirty="0">
                <a:cs typeface="Times New Roman" pitchFamily="18" charset="0"/>
              </a:rPr>
              <a:t>选项</a:t>
            </a:r>
            <a:r>
              <a:rPr lang="en-US" altLang="zh-CN" dirty="0">
                <a:cs typeface="Times New Roman" pitchFamily="18" charset="0"/>
              </a:rPr>
              <a:t>】</a:t>
            </a:r>
            <a:r>
              <a:rPr lang="zh-CN" altLang="en-US" dirty="0">
                <a:cs typeface="Times New Roman" pitchFamily="18" charset="0"/>
              </a:rPr>
              <a:t>：若不含尾日志备份，需勾选覆盖现有</a:t>
            </a:r>
            <a:r>
              <a:rPr lang="zh-CN" altLang="en-US" dirty="0" smtClean="0">
                <a:cs typeface="Times New Roman" pitchFamily="18" charset="0"/>
              </a:rPr>
              <a:t>数据库</a:t>
            </a:r>
            <a:endParaRPr lang="en-US" altLang="zh-CN" dirty="0" smtClean="0"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3399"/>
                </a:solidFill>
                <a:cs typeface="Times New Roman" pitchFamily="18" charset="0"/>
              </a:rPr>
              <a:t>2</a:t>
            </a:r>
            <a:r>
              <a:rPr lang="zh-CN" altLang="en-US" sz="2400" b="1" dirty="0">
                <a:solidFill>
                  <a:srgbClr val="003399"/>
                </a:solidFill>
                <a:cs typeface="Times New Roman" pitchFamily="18" charset="0"/>
              </a:rPr>
              <a:t>、命令行方式</a:t>
            </a:r>
            <a:endParaRPr lang="en-US" altLang="zh-CN" sz="2400" b="1" dirty="0">
              <a:solidFill>
                <a:srgbClr val="003399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188"/>
      </p:ext>
    </p:extLst>
  </p:cSld>
  <p:clrMapOvr>
    <a:masterClrMapping/>
  </p:clrMapOvr>
  <p:transition advTm="113524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6632"/>
            <a:ext cx="8712968" cy="6696744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00CC"/>
                </a:solidFill>
              </a:rPr>
              <a:t>（</a:t>
            </a:r>
            <a:r>
              <a:rPr lang="en-US" altLang="zh-CN" dirty="0" smtClean="0">
                <a:solidFill>
                  <a:srgbClr val="0000CC"/>
                </a:solidFill>
              </a:rPr>
              <a:t>1</a:t>
            </a:r>
            <a:r>
              <a:rPr lang="zh-CN" altLang="en-US" dirty="0" smtClean="0">
                <a:solidFill>
                  <a:srgbClr val="0000CC"/>
                </a:solidFill>
              </a:rPr>
              <a:t>）数据库状态变更为限制访问，尾</a:t>
            </a:r>
            <a:r>
              <a:rPr lang="zh-CN" altLang="en-US" dirty="0">
                <a:solidFill>
                  <a:srgbClr val="0000CC"/>
                </a:solidFill>
              </a:rPr>
              <a:t>日志</a:t>
            </a:r>
            <a:r>
              <a:rPr lang="zh-CN" altLang="en-US" dirty="0" smtClean="0">
                <a:solidFill>
                  <a:srgbClr val="0000CC"/>
                </a:solidFill>
              </a:rPr>
              <a:t>备份</a:t>
            </a:r>
            <a:endParaRPr lang="en-US" altLang="zh-CN" dirty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/>
              <a:t>（</a:t>
            </a:r>
            <a:r>
              <a:rPr lang="en-US" altLang="zh-CN" sz="2000" b="0" dirty="0" smtClean="0"/>
              <a:t>2</a:t>
            </a:r>
            <a:r>
              <a:rPr lang="zh-CN" altLang="en-US" sz="2000" b="0" dirty="0" smtClean="0"/>
              <a:t>）完整</a:t>
            </a:r>
            <a:r>
              <a:rPr lang="zh-CN" altLang="en-US" sz="2000" b="0" dirty="0"/>
              <a:t>备份</a:t>
            </a:r>
            <a:r>
              <a:rPr lang="zh-CN" altLang="en-US" sz="2000" b="0" dirty="0" smtClean="0"/>
              <a:t>恢复</a:t>
            </a:r>
            <a:endParaRPr lang="zh-CN" altLang="en-US" sz="2000" b="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</a:rPr>
              <a:t>RESTORE DATABASE [T_demo2020] FROM [</a:t>
            </a:r>
            <a:r>
              <a:rPr lang="en-US" altLang="zh-CN" sz="2000" b="0" dirty="0" err="1">
                <a:solidFill>
                  <a:schemeClr val="tx1"/>
                </a:solidFill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</a:rPr>
              <a:t>] WITH  RESTRICTED_USER,  FILE = 1,  NORECOVERY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/>
              <a:t>（</a:t>
            </a:r>
            <a:r>
              <a:rPr lang="en-US" altLang="zh-CN" sz="2000" b="0" dirty="0" smtClean="0"/>
              <a:t>3</a:t>
            </a:r>
            <a:r>
              <a:rPr lang="zh-CN" altLang="en-US" sz="2000" b="0" dirty="0"/>
              <a:t>）差异备份恢复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</a:rPr>
              <a:t>RESTORE DATABASE [T_demo2020] FROM  [</a:t>
            </a:r>
            <a:r>
              <a:rPr lang="en-US" altLang="zh-CN" sz="2000" b="0" dirty="0" err="1">
                <a:solidFill>
                  <a:schemeClr val="tx1"/>
                </a:solidFill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</a:rPr>
              <a:t>] WITH  RESTRICTED_USER,  FILE = 2, 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NORECOVERY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/>
              <a:t>（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）日志备份恢复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</a:rPr>
              <a:t>RESTORE LOG [T_demo2020] FROM  [</a:t>
            </a:r>
            <a:r>
              <a:rPr lang="en-US" altLang="zh-CN" sz="2000" b="0" dirty="0" err="1">
                <a:solidFill>
                  <a:schemeClr val="tx1"/>
                </a:solidFill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</a:rPr>
              <a:t>] WITH  RESTRICTED_USER,  FILE = 3,  NORECOVERY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/>
              <a:t>（</a:t>
            </a:r>
            <a:r>
              <a:rPr lang="en-US" altLang="zh-CN" sz="2000" b="0" dirty="0" smtClean="0"/>
              <a:t>5</a:t>
            </a:r>
            <a:r>
              <a:rPr lang="zh-CN" altLang="en-US" sz="2000" b="0" dirty="0" smtClean="0"/>
              <a:t>）尾</a:t>
            </a:r>
            <a:r>
              <a:rPr lang="zh-CN" altLang="en-US" sz="2000" b="0" dirty="0"/>
              <a:t>日志备份恢复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</a:rPr>
              <a:t>RESTORE LOG [T_demo2020] FROM [</a:t>
            </a:r>
            <a:r>
              <a:rPr lang="en-US" altLang="zh-CN" sz="2000" b="0" dirty="0" err="1">
                <a:solidFill>
                  <a:schemeClr val="tx1"/>
                </a:solidFill>
              </a:rPr>
              <a:t>My_BKD</a:t>
            </a:r>
            <a:r>
              <a:rPr lang="en-US" altLang="zh-CN" sz="2000" b="0" dirty="0">
                <a:solidFill>
                  <a:schemeClr val="tx1"/>
                </a:solidFill>
              </a:rPr>
              <a:t>] WITH  RESTRICTED_USER,  FILE =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4, RECOVERY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0" dirty="0" smtClean="0"/>
              <a:t>（</a:t>
            </a:r>
            <a:r>
              <a:rPr lang="en-US" altLang="zh-CN" sz="2000" b="0" dirty="0" smtClean="0"/>
              <a:t>6</a:t>
            </a:r>
            <a:r>
              <a:rPr lang="zh-CN" altLang="en-US" sz="2000" b="0" dirty="0" smtClean="0"/>
              <a:t>）数据库状态恢复为多用户状态</a:t>
            </a:r>
            <a:endParaRPr lang="en-US" altLang="zh-CN" sz="2000" b="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b="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8"/>
    </mc:Choice>
    <mc:Fallback xmlns="">
      <p:transition spd="slow" advTm="12845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0772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3399"/>
                </a:solidFill>
              </a:rPr>
              <a:t>8.4  </a:t>
            </a:r>
            <a:r>
              <a:rPr lang="zh-CN" altLang="en-US" dirty="0" smtClean="0">
                <a:solidFill>
                  <a:srgbClr val="003399"/>
                </a:solidFill>
              </a:rPr>
              <a:t>代理</a:t>
            </a:r>
            <a:r>
              <a:rPr lang="zh-CN" altLang="en-US" dirty="0">
                <a:solidFill>
                  <a:srgbClr val="003399"/>
                </a:solidFill>
              </a:rPr>
              <a:t>服务</a:t>
            </a:r>
            <a:r>
              <a:rPr lang="zh-CN" altLang="en-US" dirty="0" smtClean="0">
                <a:solidFill>
                  <a:srgbClr val="003399"/>
                </a:solidFill>
              </a:rPr>
              <a:t>：</a:t>
            </a:r>
            <a:r>
              <a:rPr lang="en-US" altLang="zh-CN" cap="none" spc="0" dirty="0" err="1" smtClean="0">
                <a:solidFill>
                  <a:srgbClr val="00009E"/>
                </a:solidFill>
                <a:cs typeface="+mn-cs"/>
              </a:rPr>
              <a:t>SQLServerAgent</a:t>
            </a:r>
            <a:endParaRPr lang="zh-CN" altLang="zh-CN" sz="3600" dirty="0">
              <a:solidFill>
                <a:srgbClr val="00009E"/>
              </a:solidFill>
            </a:endParaRPr>
          </a:p>
        </p:txBody>
      </p:sp>
      <p:sp>
        <p:nvSpPr>
          <p:cNvPr id="104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424936" cy="504968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 smtClean="0">
                <a:solidFill>
                  <a:srgbClr val="C00000"/>
                </a:solidFill>
              </a:rPr>
              <a:t>一、代理服务概述</a:t>
            </a:r>
            <a:endParaRPr lang="en-US" altLang="zh-CN" sz="2800" b="0" dirty="0">
              <a:solidFill>
                <a:srgbClr val="000000"/>
              </a:solidFill>
            </a:endParaRPr>
          </a:p>
          <a:p>
            <a:pPr marL="358775" indent="-3587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0" dirty="0" smtClean="0">
                <a:solidFill>
                  <a:srgbClr val="00009E"/>
                </a:solidFill>
              </a:rPr>
              <a:t>代理服务作用：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自动</a:t>
            </a:r>
            <a:r>
              <a:rPr lang="zh-CN" altLang="en-US" sz="2200" b="0" dirty="0">
                <a:solidFill>
                  <a:schemeClr val="tx1"/>
                </a:solidFill>
              </a:rPr>
              <a:t>执行某种管理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任务，即：将周期性工作</a:t>
            </a:r>
            <a:r>
              <a:rPr lang="zh-CN" altLang="en-US" sz="2200" b="0" dirty="0">
                <a:solidFill>
                  <a:schemeClr val="tx1"/>
                </a:solidFill>
              </a:rPr>
              <a:t>定义成一个作业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，由代理自动执行</a:t>
            </a:r>
            <a:endParaRPr lang="en-US" altLang="zh-CN" sz="2200" b="0" dirty="0" smtClean="0">
              <a:solidFill>
                <a:schemeClr val="tx1"/>
              </a:solidFill>
            </a:endParaRPr>
          </a:p>
          <a:p>
            <a:pPr marL="358775" indent="-3587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00009E"/>
                </a:solidFill>
              </a:rPr>
              <a:t>作业：</a:t>
            </a:r>
            <a:r>
              <a:rPr lang="zh-CN" altLang="en-US" sz="2000" b="0" dirty="0">
                <a:solidFill>
                  <a:schemeClr val="tx1"/>
                </a:solidFill>
              </a:rPr>
              <a:t>若干操作步骤的集合。每个作业步骤可以是</a:t>
            </a:r>
            <a:r>
              <a:rPr lang="en-US" altLang="zh-CN" sz="2000" b="0" dirty="0">
                <a:solidFill>
                  <a:schemeClr val="tx1"/>
                </a:solidFill>
              </a:rPr>
              <a:t>SQL</a:t>
            </a:r>
            <a:r>
              <a:rPr lang="zh-CN" altLang="en-US" sz="2000" b="0" dirty="0">
                <a:solidFill>
                  <a:schemeClr val="tx1"/>
                </a:solidFill>
              </a:rPr>
              <a:t>语句、执行</a:t>
            </a:r>
            <a:r>
              <a:rPr lang="en-US" altLang="zh-CN" sz="2000" b="0" dirty="0">
                <a:solidFill>
                  <a:schemeClr val="tx1"/>
                </a:solidFill>
              </a:rPr>
              <a:t>SSIS</a:t>
            </a:r>
            <a:r>
              <a:rPr lang="zh-CN" altLang="en-US" sz="2000" b="0" dirty="0">
                <a:solidFill>
                  <a:schemeClr val="tx1"/>
                </a:solidFill>
              </a:rPr>
              <a:t>包（集成服务包）、分析服务器命令。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58775" indent="-3587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00009E"/>
                </a:solidFill>
              </a:rPr>
              <a:t>计划：</a:t>
            </a:r>
            <a:r>
              <a:rPr lang="zh-CN" altLang="en-US" sz="2000" b="0" dirty="0">
                <a:solidFill>
                  <a:schemeClr val="tx1"/>
                </a:solidFill>
              </a:rPr>
              <a:t>作业运行安排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，如：代理</a:t>
            </a:r>
            <a:r>
              <a:rPr lang="zh-CN" altLang="en-US" sz="2000" b="0" dirty="0">
                <a:solidFill>
                  <a:schemeClr val="tx1"/>
                </a:solidFill>
              </a:rPr>
              <a:t>服务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启动、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CPU</a:t>
            </a:r>
            <a:r>
              <a:rPr lang="zh-CN" altLang="en-US" sz="2000" b="0" dirty="0">
                <a:solidFill>
                  <a:schemeClr val="tx1"/>
                </a:solidFill>
              </a:rPr>
              <a:t>处于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空闲状态、特定日期</a:t>
            </a:r>
            <a:r>
              <a:rPr lang="zh-CN" altLang="en-US" sz="2000" b="0" dirty="0">
                <a:solidFill>
                  <a:schemeClr val="tx1"/>
                </a:solidFill>
              </a:rPr>
              <a:t>和时间运行一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次、重复</a:t>
            </a:r>
            <a:r>
              <a:rPr lang="zh-CN" altLang="en-US" sz="2000" b="0" dirty="0">
                <a:solidFill>
                  <a:schemeClr val="tx1"/>
                </a:solidFill>
              </a:rPr>
              <a:t>执行的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计划。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58775" indent="-3587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00009E"/>
                </a:solidFill>
              </a:rPr>
              <a:t>警报：</a:t>
            </a:r>
            <a:r>
              <a:rPr lang="zh-CN" altLang="en-US" sz="2000" b="0" dirty="0">
                <a:solidFill>
                  <a:schemeClr val="tx1"/>
                </a:solidFill>
              </a:rPr>
              <a:t>对特定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事件（如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CPU</a:t>
            </a:r>
            <a:r>
              <a:rPr lang="zh-CN" altLang="en-US" sz="2000" b="0" dirty="0">
                <a:solidFill>
                  <a:schemeClr val="tx1"/>
                </a:solidFill>
              </a:rPr>
              <a:t>资源占用</a:t>
            </a:r>
            <a:r>
              <a:rPr lang="en-US" altLang="zh-CN" sz="2000" b="0" dirty="0">
                <a:solidFill>
                  <a:schemeClr val="tx1"/>
                </a:solidFill>
              </a:rPr>
              <a:t>90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%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）的</a:t>
            </a:r>
            <a:r>
              <a:rPr lang="zh-CN" altLang="en-US" sz="2000" b="0" dirty="0">
                <a:solidFill>
                  <a:schemeClr val="tx1"/>
                </a:solidFill>
              </a:rPr>
              <a:t>自动响应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，包括</a:t>
            </a:r>
            <a:r>
              <a:rPr lang="zh-CN" altLang="en-US" sz="2000" b="0" dirty="0">
                <a:solidFill>
                  <a:schemeClr val="tx1"/>
                </a:solidFill>
              </a:rPr>
              <a:t>：运行作业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或通过电子邮件</a:t>
            </a:r>
            <a:r>
              <a:rPr lang="zh-CN" altLang="en-US" sz="2000" b="0" dirty="0">
                <a:solidFill>
                  <a:schemeClr val="tx1"/>
                </a:solidFill>
              </a:rPr>
              <a:t>、寻呼程序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、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windows</a:t>
            </a:r>
            <a:r>
              <a:rPr lang="zh-CN" altLang="en-US" sz="2000" b="0" dirty="0">
                <a:solidFill>
                  <a:schemeClr val="tx1"/>
                </a:solidFill>
              </a:rPr>
              <a:t>消息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服务通知操作员。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58775" lvl="3" indent="-358775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9E"/>
                </a:solidFill>
              </a:rPr>
              <a:t>操作员：</a:t>
            </a:r>
            <a:r>
              <a:rPr lang="zh-CN" altLang="en-US" sz="2000" dirty="0"/>
              <a:t>负责维护</a:t>
            </a:r>
            <a:r>
              <a:rPr lang="en-US" altLang="zh-CN" sz="2000" dirty="0"/>
              <a:t>SQL Server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人员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90"/>
    </mc:Choice>
    <mc:Fallback xmlns="">
      <p:transition spd="slow" advTm="21229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25760" y="188640"/>
            <a:ext cx="8566720" cy="640871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二、启动和配置代理服务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 smtClean="0">
                <a:solidFill>
                  <a:srgbClr val="000000"/>
                </a:solidFill>
              </a:rPr>
              <a:t>1</a:t>
            </a:r>
            <a:r>
              <a:rPr lang="zh-CN" altLang="en-US" sz="2000" b="0" dirty="0" smtClean="0">
                <a:solidFill>
                  <a:srgbClr val="000000"/>
                </a:solidFill>
              </a:rPr>
              <a:t>、通过配置管理器，启动代理</a:t>
            </a:r>
            <a:r>
              <a:rPr lang="zh-CN" altLang="en-US" sz="2000" b="0" dirty="0">
                <a:solidFill>
                  <a:srgbClr val="000000"/>
                </a:solidFill>
              </a:rPr>
              <a:t>服务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dirty="0" smtClean="0">
                <a:solidFill>
                  <a:srgbClr val="000000"/>
                </a:solidFill>
              </a:rPr>
              <a:t>2</a:t>
            </a:r>
            <a:r>
              <a:rPr lang="zh-CN" altLang="en-US" sz="2000" b="0" dirty="0" smtClean="0">
                <a:solidFill>
                  <a:srgbClr val="000000"/>
                </a:solidFill>
              </a:rPr>
              <a:t>、配置代理</a:t>
            </a:r>
            <a:r>
              <a:rPr lang="zh-CN" altLang="en-US" sz="2000" b="0" dirty="0">
                <a:solidFill>
                  <a:srgbClr val="000000"/>
                </a:solidFill>
              </a:rPr>
              <a:t>服务</a:t>
            </a:r>
            <a:r>
              <a:rPr lang="zh-CN" altLang="en-US" sz="2000" b="0" dirty="0" smtClean="0">
                <a:solidFill>
                  <a:srgbClr val="000000"/>
                </a:solidFill>
              </a:rPr>
              <a:t>属性</a:t>
            </a:r>
            <a:r>
              <a:rPr lang="en-US" altLang="zh-CN" sz="2000" b="0" dirty="0" smtClean="0">
                <a:solidFill>
                  <a:srgbClr val="000000"/>
                </a:solidFill>
              </a:rPr>
              <a:t>: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rgbClr val="0033CC"/>
                </a:solidFill>
                <a:cs typeface="Times New Roman" pitchFamily="18" charset="0"/>
              </a:rPr>
              <a:t>对象资源管理器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】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  <a:sym typeface="Symbol"/>
              </a:rPr>
              <a:t>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【SQL</a:t>
            </a:r>
            <a:r>
              <a:rPr lang="zh-CN" altLang="en-US" sz="2000" b="0" dirty="0" smtClean="0">
                <a:solidFill>
                  <a:srgbClr val="0033CC"/>
                </a:solidFill>
                <a:cs typeface="Times New Roman" pitchFamily="18" charset="0"/>
              </a:rPr>
              <a:t>代理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】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  <a:sym typeface="Symbol"/>
              </a:rPr>
              <a:t>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rgbClr val="0033CC"/>
                </a:solidFill>
                <a:cs typeface="Times New Roman" pitchFamily="18" charset="0"/>
              </a:rPr>
              <a:t>右键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/</a:t>
            </a:r>
            <a:r>
              <a:rPr lang="zh-CN" altLang="en-US" sz="2000" b="0" dirty="0" smtClean="0">
                <a:solidFill>
                  <a:srgbClr val="0033CC"/>
                </a:solidFill>
                <a:cs typeface="Times New Roman" pitchFamily="18" charset="0"/>
              </a:rPr>
              <a:t>属性</a:t>
            </a:r>
            <a:r>
              <a:rPr lang="en-US" altLang="zh-CN" sz="2000" b="0" dirty="0" smtClean="0">
                <a:solidFill>
                  <a:srgbClr val="0033CC"/>
                </a:solidFill>
                <a:cs typeface="Times New Roman" pitchFamily="18" charset="0"/>
              </a:rPr>
              <a:t>】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常规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：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重新启动、日志存储、执行跟踪消息 </a:t>
            </a:r>
            <a:endParaRPr lang="en-US" altLang="zh-CN" sz="2000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高级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：事件转发定义、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CPU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空闲定义</a:t>
            </a:r>
            <a:endParaRPr lang="en-US" altLang="zh-CN" sz="20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警报系统</a:t>
            </a:r>
            <a:r>
              <a:rPr lang="en-US" altLang="zh-CN" sz="2000" b="0" dirty="0" smtClean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：指定数据库邮件、操作员、通知方式</a:t>
            </a:r>
            <a:endParaRPr lang="en-US" altLang="zh-CN" sz="2000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作业系统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：超时间隔、代理账户</a:t>
            </a:r>
            <a:endParaRPr lang="en-US" altLang="zh-CN" sz="2000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连接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：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服务器别名</a:t>
            </a:r>
            <a:endParaRPr lang="en-US" altLang="zh-CN" sz="2000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历史记录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zh-CN" altLang="en-US" sz="2000" b="0" dirty="0" smtClean="0">
                <a:solidFill>
                  <a:schemeClr val="tx1"/>
                </a:solidFill>
                <a:cs typeface="Times New Roman" pitchFamily="18" charset="0"/>
              </a:rPr>
              <a:t>：限制日志大小、是否保存历史记录等</a:t>
            </a:r>
            <a:endParaRPr lang="en-US" altLang="zh-CN" sz="2000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C00000"/>
                </a:solidFill>
              </a:rPr>
              <a:t>三、数据库邮件</a:t>
            </a:r>
            <a:r>
              <a:rPr lang="zh-CN" altLang="en-US" dirty="0" smtClean="0">
                <a:solidFill>
                  <a:srgbClr val="C00000"/>
                </a:solidFill>
              </a:rPr>
              <a:t>定义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对象资源管理器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管理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数据库邮件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右键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/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配置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C00000"/>
                </a:solidFill>
              </a:rPr>
              <a:t>四、操作员</a:t>
            </a:r>
            <a:r>
              <a:rPr lang="zh-CN" altLang="en-US" dirty="0" smtClean="0">
                <a:solidFill>
                  <a:srgbClr val="C00000"/>
                </a:solidFill>
              </a:rPr>
              <a:t>管理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【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SQL Server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代理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 【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</a:rPr>
              <a:t>操作员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</a:rPr>
              <a:t>】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 【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右键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/</a:t>
            </a:r>
            <a:r>
              <a:rPr lang="zh-CN" altLang="en-US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新建</a:t>
            </a:r>
            <a:r>
              <a:rPr lang="en-US" altLang="zh-CN" sz="2000" b="0" dirty="0">
                <a:solidFill>
                  <a:schemeClr val="tx1"/>
                </a:solidFill>
                <a:cs typeface="Times New Roman" pitchFamily="18" charset="0"/>
                <a:sym typeface="Symbol"/>
              </a:rPr>
              <a:t>】</a:t>
            </a:r>
            <a:endParaRPr lang="zh-CN" altLang="en-US" sz="20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76"/>
    </mc:Choice>
    <mc:Fallback xmlns="">
      <p:transition spd="slow" advTm="23907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404664"/>
            <a:ext cx="777686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启动代理服务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1" y="1484784"/>
            <a:ext cx="85915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28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1"/>
    </mc:Choice>
    <mc:Fallback xmlns="">
      <p:transition spd="slow" advTm="1844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7544" y="980728"/>
            <a:ext cx="8424936" cy="561662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2200" b="0" dirty="0" smtClean="0">
                <a:solidFill>
                  <a:schemeClr val="tx1"/>
                </a:solidFill>
              </a:rPr>
              <a:t>1</a:t>
            </a:r>
            <a:r>
              <a:rPr lang="zh-CN" altLang="en-US" sz="2200" b="0" dirty="0">
                <a:solidFill>
                  <a:schemeClr val="tx1"/>
                </a:solidFill>
              </a:rPr>
              <a:t>、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创建：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【</a:t>
            </a:r>
            <a:r>
              <a:rPr lang="en-US" altLang="zh-CN" sz="2200" b="0" dirty="0" smtClean="0">
                <a:solidFill>
                  <a:schemeClr val="tx1"/>
                </a:solidFill>
              </a:rPr>
              <a:t>SQL Server</a:t>
            </a:r>
            <a:r>
              <a:rPr lang="zh-CN" altLang="en-US" sz="2200" b="0" dirty="0" smtClean="0">
                <a:solidFill>
                  <a:schemeClr val="tx1"/>
                </a:solidFill>
              </a:rPr>
              <a:t>代理</a:t>
            </a:r>
            <a:r>
              <a:rPr lang="en-US" altLang="zh-CN" sz="2200" b="0" dirty="0" smtClean="0">
                <a:solidFill>
                  <a:schemeClr val="tx1"/>
                </a:solidFill>
              </a:rPr>
              <a:t>】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 【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作业</a:t>
            </a:r>
            <a:r>
              <a:rPr lang="en-US" altLang="zh-CN" sz="2200" b="0" dirty="0" smtClean="0">
                <a:solidFill>
                  <a:schemeClr val="tx1"/>
                </a:solidFill>
              </a:rPr>
              <a:t>】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 【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右键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/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新建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】</a:t>
            </a:r>
          </a:p>
          <a:p>
            <a:pPr marL="0" indent="-381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2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、配置作业信息</a:t>
            </a:r>
            <a:endParaRPr lang="zh-CN" altLang="en-US" sz="2200" b="0" dirty="0">
              <a:solidFill>
                <a:schemeClr val="tx1"/>
              </a:solidFill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</a:rPr>
              <a:t>常规</a:t>
            </a:r>
            <a:r>
              <a:rPr lang="en-US" altLang="zh-CN" sz="2200" b="1" dirty="0">
                <a:solidFill>
                  <a:srgbClr val="00009E"/>
                </a:solidFill>
              </a:rPr>
              <a:t>】</a:t>
            </a:r>
            <a:r>
              <a:rPr lang="zh-CN" altLang="en-US" sz="2200" dirty="0">
                <a:solidFill>
                  <a:srgbClr val="000000"/>
                </a:solidFill>
              </a:rPr>
              <a:t>：名称、类别、描述</a:t>
            </a:r>
            <a:endParaRPr lang="en-US" altLang="zh-CN" sz="2200" dirty="0">
              <a:solidFill>
                <a:srgbClr val="000000"/>
              </a:solidFill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</a:rPr>
              <a:t>步骤</a:t>
            </a:r>
            <a:r>
              <a:rPr lang="en-US" altLang="zh-CN" sz="2200" b="1" dirty="0">
                <a:solidFill>
                  <a:srgbClr val="00009E"/>
                </a:solidFill>
              </a:rPr>
              <a:t>】</a:t>
            </a:r>
            <a:r>
              <a:rPr lang="zh-CN" altLang="en-US" sz="2200" dirty="0">
                <a:solidFill>
                  <a:srgbClr val="000000"/>
                </a:solidFill>
              </a:rPr>
              <a:t>：</a:t>
            </a:r>
            <a:r>
              <a:rPr lang="zh-CN" altLang="en-US" sz="2200" dirty="0" smtClean="0">
                <a:solidFill>
                  <a:srgbClr val="000000"/>
                </a:solidFill>
              </a:rPr>
              <a:t>分步骤输入</a:t>
            </a:r>
            <a:r>
              <a:rPr lang="zh-CN" altLang="en-US" sz="2200" dirty="0">
                <a:solidFill>
                  <a:srgbClr val="000000"/>
                </a:solidFill>
              </a:rPr>
              <a:t>要执行的</a:t>
            </a:r>
            <a:r>
              <a:rPr lang="en-US" altLang="zh-CN" sz="2200" dirty="0">
                <a:solidFill>
                  <a:srgbClr val="000000"/>
                </a:solidFill>
              </a:rPr>
              <a:t>SQL</a:t>
            </a:r>
            <a:r>
              <a:rPr lang="zh-CN" altLang="en-US" sz="2200" dirty="0">
                <a:solidFill>
                  <a:srgbClr val="000000"/>
                </a:solidFill>
              </a:rPr>
              <a:t>语句</a:t>
            </a:r>
            <a:endParaRPr lang="en-US" altLang="zh-CN" sz="2200" dirty="0">
              <a:solidFill>
                <a:srgbClr val="000000"/>
              </a:solidFill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  <a:sym typeface="Symbol"/>
              </a:rPr>
              <a:t>计划</a:t>
            </a: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】</a:t>
            </a:r>
            <a:r>
              <a:rPr lang="zh-CN" altLang="en-US" sz="2200" dirty="0">
                <a:solidFill>
                  <a:srgbClr val="000000"/>
                </a:solidFill>
                <a:sym typeface="Symbol"/>
              </a:rPr>
              <a:t>：执行方式</a:t>
            </a:r>
            <a:endParaRPr lang="en-US" altLang="zh-CN" sz="2200" dirty="0">
              <a:solidFill>
                <a:srgbClr val="000000"/>
              </a:solidFill>
              <a:sym typeface="Symbol"/>
            </a:endParaRPr>
          </a:p>
          <a:p>
            <a:pPr marL="719138" lvl="3" indent="-357188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tabLst>
                <a:tab pos="725488" algn="l"/>
              </a:tabLst>
            </a:pPr>
            <a:r>
              <a:rPr lang="zh-CN" altLang="en-US" sz="2200" dirty="0" smtClean="0">
                <a:solidFill>
                  <a:srgbClr val="000000"/>
                </a:solidFill>
                <a:sym typeface="Symbol"/>
              </a:rPr>
              <a:t>代理服务启动、</a:t>
            </a:r>
            <a:r>
              <a:rPr lang="en-US" altLang="zh-CN" sz="2200" dirty="0" smtClean="0">
                <a:solidFill>
                  <a:srgbClr val="000000"/>
                </a:solidFill>
                <a:sym typeface="Symbol"/>
              </a:rPr>
              <a:t>CPU</a:t>
            </a:r>
            <a:r>
              <a:rPr lang="zh-CN" altLang="en-US" sz="2200" dirty="0" smtClean="0">
                <a:solidFill>
                  <a:srgbClr val="000000"/>
                </a:solidFill>
                <a:sym typeface="Symbol"/>
              </a:rPr>
              <a:t>空闲、</a:t>
            </a:r>
            <a:r>
              <a:rPr lang="zh-CN" altLang="en-US" sz="2200" dirty="0" smtClean="0">
                <a:solidFill>
                  <a:srgbClr val="C00000"/>
                </a:solidFill>
                <a:sym typeface="Symbol"/>
              </a:rPr>
              <a:t>重复执行</a:t>
            </a:r>
            <a:r>
              <a:rPr lang="zh-CN" altLang="en-US" sz="2200" dirty="0" smtClean="0">
                <a:solidFill>
                  <a:srgbClr val="000000"/>
                </a:solidFill>
                <a:sym typeface="Symbol"/>
              </a:rPr>
              <a:t>、执行一次</a:t>
            </a:r>
            <a:endParaRPr lang="en-US" altLang="zh-CN" sz="2200" dirty="0" smtClean="0">
              <a:solidFill>
                <a:srgbClr val="000000"/>
              </a:solidFill>
              <a:sym typeface="Symbol"/>
            </a:endParaRPr>
          </a:p>
          <a:p>
            <a:pPr marL="719138" lvl="3" indent="-357188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tabLst>
                <a:tab pos="725488" algn="l"/>
              </a:tabLst>
            </a:pPr>
            <a:r>
              <a:rPr lang="zh-CN" altLang="en-US" sz="2200" dirty="0" smtClean="0">
                <a:solidFill>
                  <a:srgbClr val="000000"/>
                </a:solidFill>
                <a:sym typeface="Symbol"/>
              </a:rPr>
              <a:t>重复频率、执行时间、时间跨度</a:t>
            </a:r>
            <a:endParaRPr lang="en-US" altLang="zh-CN" sz="2200" dirty="0" smtClean="0">
              <a:solidFill>
                <a:srgbClr val="000000"/>
              </a:solidFill>
              <a:sym typeface="Symbol"/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  <a:sym typeface="Symbol"/>
              </a:rPr>
              <a:t>警报</a:t>
            </a: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】</a:t>
            </a:r>
            <a:r>
              <a:rPr lang="zh-CN" altLang="en-US" sz="2200" dirty="0">
                <a:solidFill>
                  <a:srgbClr val="000000"/>
                </a:solidFill>
                <a:sym typeface="Symbol"/>
              </a:rPr>
              <a:t>：警报名称、事件定义、警报内容</a:t>
            </a:r>
            <a:endParaRPr lang="en-US" altLang="zh-CN" sz="2200" dirty="0">
              <a:solidFill>
                <a:srgbClr val="000000"/>
              </a:solidFill>
              <a:sym typeface="Symbol"/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  <a:sym typeface="Symbol"/>
              </a:rPr>
              <a:t>通知</a:t>
            </a: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】</a:t>
            </a:r>
            <a:r>
              <a:rPr lang="zh-CN" altLang="en-US" sz="2200" dirty="0">
                <a:solidFill>
                  <a:srgbClr val="000000"/>
                </a:solidFill>
                <a:sym typeface="Symbol"/>
              </a:rPr>
              <a:t>：通知人员、情况</a:t>
            </a:r>
            <a:endParaRPr lang="en-US" altLang="zh-CN" sz="2200" dirty="0">
              <a:solidFill>
                <a:srgbClr val="000000"/>
              </a:solidFill>
              <a:sym typeface="Symbol"/>
            </a:endParaRPr>
          </a:p>
          <a:p>
            <a:pPr marL="133350" lvl="1" indent="-1714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95250" algn="l"/>
              </a:tabLst>
            </a:pP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【</a:t>
            </a:r>
            <a:r>
              <a:rPr lang="zh-CN" altLang="en-US" sz="2200" b="1" dirty="0">
                <a:solidFill>
                  <a:srgbClr val="00009E"/>
                </a:solidFill>
                <a:sym typeface="Symbol"/>
              </a:rPr>
              <a:t>目标</a:t>
            </a:r>
            <a:r>
              <a:rPr lang="en-US" altLang="zh-CN" sz="2200" b="1" dirty="0">
                <a:solidFill>
                  <a:srgbClr val="00009E"/>
                </a:solidFill>
                <a:sym typeface="Symbol"/>
              </a:rPr>
              <a:t>】</a:t>
            </a:r>
            <a:r>
              <a:rPr lang="zh-CN" altLang="en-US" sz="2200" dirty="0">
                <a:sym typeface="Symbol"/>
              </a:rPr>
              <a:t>：本地数据库</a:t>
            </a:r>
            <a:endParaRPr lang="en-US" altLang="zh-CN" sz="2200" dirty="0">
              <a:sym typeface="Symbol"/>
            </a:endParaRPr>
          </a:p>
          <a:p>
            <a:pPr marL="0" indent="-381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3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、作业的禁用与启动：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【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作业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】</a:t>
            </a:r>
            <a:r>
              <a:rPr lang="en-US" altLang="zh-CN" sz="2200" b="0" dirty="0">
                <a:solidFill>
                  <a:schemeClr val="tx1"/>
                </a:solidFill>
                <a:sym typeface="Symbol"/>
              </a:rPr>
              <a:t> 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 【</a:t>
            </a:r>
            <a:r>
              <a:rPr lang="zh-CN" altLang="en-US" sz="2200" b="0" dirty="0" smtClean="0">
                <a:solidFill>
                  <a:schemeClr val="tx1"/>
                </a:solidFill>
                <a:sym typeface="Symbol"/>
              </a:rPr>
              <a:t>右键</a:t>
            </a:r>
            <a:r>
              <a:rPr lang="en-US" altLang="zh-CN" sz="2200" b="0" dirty="0" smtClean="0">
                <a:solidFill>
                  <a:schemeClr val="tx1"/>
                </a:solidFill>
                <a:sym typeface="Symbol"/>
              </a:rPr>
              <a:t>】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188640"/>
            <a:ext cx="777686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ct val="0"/>
              </a:spcAft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五、作业管理</a:t>
            </a:r>
          </a:p>
        </p:txBody>
      </p:sp>
    </p:spTree>
    <p:extLst>
      <p:ext uri="{BB962C8B-B14F-4D97-AF65-F5344CB8AC3E}">
        <p14:creationId xmlns:p14="http://schemas.microsoft.com/office/powerpoint/2010/main" val="4069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94"/>
    </mc:Choice>
    <mc:Fallback xmlns="">
      <p:transition spd="slow" advTm="17189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334962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16632"/>
            <a:ext cx="7776864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ct val="0"/>
              </a:spcAft>
            </a:pP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作业创建步骤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3" y="908720"/>
            <a:ext cx="6353175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6359525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640715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6"/>
            <a:ext cx="63182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23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86"/>
    </mc:Choice>
    <mc:Fallback xmlns="">
      <p:transition spd="slow" advTm="236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251520" y="276319"/>
            <a:ext cx="8460432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Clr>
                <a:srgbClr val="FFFF00"/>
              </a:buClr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、创建登陆号和用户</a:t>
            </a:r>
            <a:endParaRPr lang="en-US" altLang="zh-CN" sz="32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27146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创建：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安全性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登录名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/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新建登录名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</a:p>
          <a:p>
            <a:pPr marL="627063" lvl="1" indent="-27146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输入：登录名、密码和密码策略、服务器角色、默认数据库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355600" lvl="1" indent="0" eaLnBrk="1" hangingPunct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    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用户映射（用户、架构、数据库角色）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355600" lvl="1" indent="0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             权限（安全对象及其权限）、状态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创建数据库用户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27146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创建：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目标数据库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安全性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用户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/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新建用户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627063" lvl="1" indent="-27146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输入：用户名、对应登陆名、架构、数据库角色、对象权限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342900" indent="-34290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修改登陆账号和用户的属性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7063" lvl="1" indent="-271463" eaLnBrk="1" hangingPunct="1">
              <a:lnSpc>
                <a:spcPct val="150000"/>
              </a:lnSpc>
              <a:buFont typeface="微软雅黑" panose="020B0503020204020204" pitchFamily="34" charset="-122"/>
              <a:buChar char="–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登陆名或用户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45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93"/>
    </mc:Choice>
    <mc:Fallback xmlns="">
      <p:transition spd="slow" advTm="11499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887288" y="413792"/>
            <a:ext cx="8077200" cy="1143000"/>
          </a:xfrm>
        </p:spPr>
        <p:txBody>
          <a:bodyPr/>
          <a:lstStyle/>
          <a:p>
            <a:r>
              <a:rPr lang="en-US" altLang="zh-CN" dirty="0" smtClean="0"/>
              <a:t>8.5  Java</a:t>
            </a:r>
            <a:r>
              <a:rPr lang="zh-CN" altLang="en-US" dirty="0"/>
              <a:t>数据库连接与数据</a:t>
            </a:r>
            <a:r>
              <a:rPr lang="zh-CN" altLang="en-US" dirty="0" smtClean="0"/>
              <a:t>操纵</a:t>
            </a:r>
            <a:endParaRPr lang="zh-CN" altLang="en-US" b="1" dirty="0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1628800"/>
            <a:ext cx="7776864" cy="396044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003399"/>
                </a:solidFill>
              </a:rPr>
              <a:t>实验</a:t>
            </a:r>
            <a:r>
              <a:rPr lang="zh-CN" altLang="en-US" sz="2400" b="1" dirty="0" smtClean="0">
                <a:solidFill>
                  <a:srgbClr val="003399"/>
                </a:solidFill>
              </a:rPr>
              <a:t>环境搭建与配置</a:t>
            </a:r>
            <a:endParaRPr lang="en-US" altLang="zh-CN" sz="2400" b="1" dirty="0" smtClean="0">
              <a:solidFill>
                <a:srgbClr val="003399"/>
              </a:solidFill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altLang="zh-CN" sz="2400" b="1" dirty="0" smtClean="0">
                <a:solidFill>
                  <a:srgbClr val="003399"/>
                </a:solidFill>
              </a:rPr>
              <a:t>JDBC</a:t>
            </a:r>
            <a:r>
              <a:rPr lang="zh-CN" altLang="en-US" sz="2400" b="1" dirty="0" smtClean="0">
                <a:solidFill>
                  <a:srgbClr val="003399"/>
                </a:solidFill>
              </a:rPr>
              <a:t>数据库连接方法</a:t>
            </a:r>
            <a:endParaRPr lang="en-US" altLang="zh-CN" sz="2400" b="1" dirty="0" smtClean="0">
              <a:solidFill>
                <a:srgbClr val="003399"/>
              </a:solidFill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003399"/>
                </a:solidFill>
              </a:rPr>
              <a:t>实现数据库访问</a:t>
            </a:r>
            <a:endParaRPr lang="en-US" altLang="zh-CN" sz="2400" b="1" dirty="0" smtClean="0">
              <a:solidFill>
                <a:srgbClr val="003399"/>
              </a:solidFill>
            </a:endParaRPr>
          </a:p>
          <a:p>
            <a:pPr marL="803275" lvl="1" indent="-441325">
              <a:lnSpc>
                <a:spcPct val="170000"/>
              </a:lnSpc>
              <a:spcBef>
                <a:spcPts val="0"/>
              </a:spcBef>
              <a:buFont typeface="微软雅黑" panose="020B0503020204020204" pitchFamily="34" charset="-122"/>
              <a:buChar char="−"/>
            </a:pPr>
            <a:r>
              <a:rPr lang="zh-CN" altLang="en-US" sz="2400" dirty="0" smtClean="0"/>
              <a:t>执行数据查询，显示查询结果</a:t>
            </a:r>
            <a:endParaRPr lang="en-US" altLang="zh-CN" sz="2400" dirty="0" smtClean="0"/>
          </a:p>
          <a:p>
            <a:pPr marL="803275" lvl="1" indent="-441325">
              <a:lnSpc>
                <a:spcPct val="170000"/>
              </a:lnSpc>
              <a:spcBef>
                <a:spcPts val="0"/>
              </a:spcBef>
              <a:buFont typeface="微软雅黑" panose="020B0503020204020204" pitchFamily="34" charset="-122"/>
              <a:buChar char="−"/>
            </a:pPr>
            <a:r>
              <a:rPr lang="zh-CN" altLang="en-US" sz="2400" dirty="0" smtClean="0"/>
              <a:t>执行简单的数据插入、删除、更新</a:t>
            </a:r>
            <a:endParaRPr lang="en-US" altLang="zh-CN" sz="2400" dirty="0" smtClean="0"/>
          </a:p>
          <a:p>
            <a:pPr marL="803275" lvl="1" indent="-441325">
              <a:lnSpc>
                <a:spcPct val="170000"/>
              </a:lnSpc>
              <a:spcBef>
                <a:spcPts val="0"/>
              </a:spcBef>
              <a:buFont typeface="微软雅黑" panose="020B0503020204020204" pitchFamily="34" charset="-122"/>
              <a:buChar char="−"/>
            </a:pPr>
            <a:r>
              <a:rPr lang="zh-CN" altLang="en-US" sz="2400" dirty="0" smtClean="0"/>
              <a:t>执行带参数的数据更新与查询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96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0"/>
    </mc:Choice>
    <mc:Fallback xmlns="">
      <p:transition spd="slow" advTm="325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1028"/>
          <p:cNvSpPr txBox="1">
            <a:spLocks noChangeArrowheads="1"/>
          </p:cNvSpPr>
          <p:nvPr/>
        </p:nvSpPr>
        <p:spPr bwMode="auto">
          <a:xfrm>
            <a:off x="288032" y="404664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一、环境搭建与配置</a:t>
            </a:r>
            <a:endParaRPr kumimoji="1" lang="zh-CN" altLang="en-US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3" name="Text Box 1029"/>
          <p:cNvSpPr txBox="1">
            <a:spLocks noChangeArrowheads="1"/>
          </p:cNvSpPr>
          <p:nvPr/>
        </p:nvSpPr>
        <p:spPr bwMode="auto">
          <a:xfrm>
            <a:off x="323528" y="1124744"/>
            <a:ext cx="8388424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 JDBC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驱动程序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4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【SQL Server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 【MSSQLSERVER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的协议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 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【TCP/IP】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启用</a:t>
            </a:r>
            <a:endParaRPr lang="en-US" altLang="zh-CN" sz="2000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端口配置：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【SQL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网络配置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 【MSSQLSERVER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的协议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 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【TCP/IP】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属性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：最下方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IPAll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端口设置为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1433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8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65"/>
    </mc:Choice>
    <mc:Fallback xmlns="">
      <p:transition spd="slow" advTm="8826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" y="2681629"/>
            <a:ext cx="5718578" cy="412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1029"/>
          <p:cNvSpPr txBox="1">
            <a:spLocks noChangeArrowheads="1"/>
          </p:cNvSpPr>
          <p:nvPr/>
        </p:nvSpPr>
        <p:spPr bwMode="auto">
          <a:xfrm>
            <a:off x="251520" y="116632"/>
            <a:ext cx="878497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项目的构建路径配置</a:t>
            </a:r>
          </a:p>
          <a:p>
            <a:pPr marL="269875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000" dirty="0" err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Jave</a:t>
            </a:r>
            <a:r>
              <a:rPr lang="en-US" altLang="zh-CN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src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 </a:t>
            </a:r>
            <a:r>
              <a:rPr lang="en-US" altLang="zh-CN" sz="2000" dirty="0" err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class</a:t>
            </a:r>
            <a:endParaRPr lang="en-US" altLang="zh-CN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9875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路径配置：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【Project】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Build Path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】【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Configure Build Path】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Libraries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选项卡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【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External </a:t>
            </a:r>
            <a:r>
              <a:rPr lang="en-US" altLang="zh-CN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JARs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 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找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 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驱动程序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（如：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mssql-jdbc-8.2.2.jre13.jar 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）并打开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5" y="2681630"/>
            <a:ext cx="8093075" cy="406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7092280" y="3861048"/>
            <a:ext cx="1800200" cy="288032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5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4"/>
    </mc:Choice>
    <mc:Fallback xmlns="">
      <p:transition spd="slow" advTm="6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1028"/>
          <p:cNvSpPr txBox="1">
            <a:spLocks noChangeArrowheads="1"/>
          </p:cNvSpPr>
          <p:nvPr/>
        </p:nvSpPr>
        <p:spPr bwMode="auto">
          <a:xfrm>
            <a:off x="467544" y="332656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连接与数据访问</a:t>
            </a:r>
            <a:endParaRPr kumimoji="1" lang="zh-CN" altLang="en-US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94" y="2063080"/>
            <a:ext cx="71056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83340" y="1124744"/>
            <a:ext cx="80491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、代码示例：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query_test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1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27"/>
    </mc:Choice>
    <mc:Fallback xmlns="">
      <p:transition spd="slow" advTm="4532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1029"/>
          <p:cNvSpPr txBox="1">
            <a:spLocks noChangeArrowheads="1"/>
          </p:cNvSpPr>
          <p:nvPr/>
        </p:nvSpPr>
        <p:spPr bwMode="auto">
          <a:xfrm>
            <a:off x="373467" y="1196752"/>
            <a:ext cx="824440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、引入与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相关的类和接口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单类型导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入：包的名称和文件名是确定的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Import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java.sql.Connection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   		//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连接用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import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java.sql.DriverManager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		//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驱动用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import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java.sql.PreparedStatement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	//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import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java.sql.ResultSet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		//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import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java.sql.SQLException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		//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异常情况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需导入使用的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编译器查找定位需要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文件，不会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代码的执行效率，但会影响到编译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238" lvl="1" indent="-3619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java.sql.* 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373467" y="485055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连接与数据访问</a:t>
            </a:r>
            <a:endParaRPr kumimoji="1" lang="zh-CN" altLang="en-US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38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37"/>
    </mc:Choice>
    <mc:Fallback xmlns="">
      <p:transition spd="slow" advTm="3963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1029"/>
          <p:cNvSpPr txBox="1">
            <a:spLocks noChangeArrowheads="1"/>
          </p:cNvSpPr>
          <p:nvPr/>
        </p:nvSpPr>
        <p:spPr bwMode="auto">
          <a:xfrm>
            <a:off x="323528" y="257735"/>
            <a:ext cx="8244408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、数据库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driverName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"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com.microsoft.sqlserver.jdbc.SQLServerDriver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";</a:t>
            </a:r>
          </a:p>
          <a:p>
            <a:pPr>
              <a:lnSpc>
                <a:spcPts val="28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jdbc:sqlserver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://localhost:1433;</a:t>
            </a: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DatabaseName</a:t>
            </a:r>
            <a:r>
              <a:rPr lang="en-US" altLang="zh-CN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en-US" altLang="zh-CN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= "………"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en-US" altLang="zh-CN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 = </a:t>
            </a: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…………";</a:t>
            </a:r>
            <a:endParaRPr lang="en-US" altLang="zh-CN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 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Connection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 null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ts val="28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("Driver start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");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 {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Class.forName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driverName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 err="1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DriverManager.getConnection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user, password);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("Driver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Sucessful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");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catch (Exception e) {</a:t>
            </a:r>
          </a:p>
          <a:p>
            <a:pPr>
              <a:lnSpc>
                <a:spcPts val="28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System.out.println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("Driver error");</a:t>
            </a:r>
          </a:p>
          <a:p>
            <a:pPr>
              <a:lnSpc>
                <a:spcPts val="28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e.printStackTrace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>
              <a:lnSpc>
                <a:spcPts val="28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5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20"/>
    </mc:Choice>
    <mc:Fallback xmlns="">
      <p:transition spd="slow" advTm="13242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1029"/>
          <p:cNvSpPr txBox="1">
            <a:spLocks noChangeArrowheads="1"/>
          </p:cNvSpPr>
          <p:nvPr/>
        </p:nvSpPr>
        <p:spPr bwMode="auto">
          <a:xfrm>
            <a:off x="432048" y="262091"/>
            <a:ext cx="8244408" cy="642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、数据访问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query_test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 = new 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query_test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  <a:endParaRPr lang="zh-CN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		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t.data_sel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	</a:t>
            </a:r>
            <a:endParaRPr lang="zh-CN" altLang="zh-CN" sz="22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t.data_ins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	</a:t>
            </a:r>
            <a:endParaRPr lang="zh-CN" altLang="zh-CN" sz="22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t.data_upt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	</a:t>
            </a:r>
            <a:endParaRPr lang="zh-CN" altLang="zh-CN" sz="22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t.data_del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参数更新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	</a:t>
            </a:r>
            <a:endParaRPr lang="zh-CN" altLang="zh-CN" sz="22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t.data_para_Upt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	</a:t>
            </a:r>
            <a:endParaRPr lang="zh-CN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/** </a:t>
            </a:r>
            <a:r>
              <a:rPr lang="zh-CN" altLang="zh-CN" sz="22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后数据查询</a:t>
            </a:r>
            <a:r>
              <a:rPr lang="en-US" altLang="zh-CN" sz="2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*/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00"/>
              </a:spcBef>
            </a:pP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t.data_sel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My_Conn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	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4954018" cy="313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52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84"/>
    </mc:Choice>
    <mc:Fallback xmlns="">
      <p:transition spd="slow" advTm="4078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23528" y="980728"/>
            <a:ext cx="8136904" cy="41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spcAft>
                <a:spcPts val="1200"/>
              </a:spcAft>
            </a:pP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数据查询与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 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251520" y="188640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、简单数据访问</a:t>
            </a:r>
            <a:endParaRPr kumimoji="1" lang="zh-CN" altLang="en-US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4" y="1484784"/>
            <a:ext cx="876394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58"/>
    </mc:Choice>
    <mc:Fallback xmlns="">
      <p:transition spd="slow" advTm="18005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67544" y="449952"/>
            <a:ext cx="8136904" cy="66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数据删除 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14599"/>
            <a:ext cx="8627820" cy="436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0"/>
    </mc:Choice>
    <mc:Fallback xmlns="">
      <p:transition spd="slow" advTm="3313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23528" y="348327"/>
            <a:ext cx="8568952" cy="66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数据插入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7057"/>
            <a:ext cx="8437755" cy="464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7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0"/>
    </mc:Choice>
    <mc:Fallback xmlns="">
      <p:transition spd="slow" advTm="1464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323528" y="1196752"/>
            <a:ext cx="8424936" cy="502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ts val="3500"/>
              </a:lnSpc>
              <a:buClr>
                <a:srgbClr val="FFFF00"/>
              </a:buClr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、角色创建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eaLnBrk="1" hangingPunct="1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目标数据库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安全性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角色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数据库角色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/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</a:p>
          <a:p>
            <a:pPr marL="0" lvl="1" indent="0" eaLnBrk="1" hangingPunct="1">
              <a:lnSpc>
                <a:spcPts val="3500"/>
              </a:lnSpc>
              <a:buClr>
                <a:schemeClr val="tx1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新建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角色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</a:p>
          <a:p>
            <a:pPr marL="285750" lvl="1" eaLnBrk="1" hangingPunct="1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输入：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角色名、所有者、架构、角色成员、对象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权限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285750" lvl="1" eaLnBrk="1" hangingPunct="1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权限：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DBO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db_securityadmin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的权限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eaLnBrk="1" hangingPunct="1">
              <a:lnSpc>
                <a:spcPts val="3500"/>
              </a:lnSpc>
              <a:buClr>
                <a:srgbClr val="FFFF00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、角色删除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285750" lvl="1" eaLnBrk="1" hangingPunct="1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删除：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目标数据库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安全性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角色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角色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0" lvl="1" indent="0" eaLnBrk="1" hangingPunct="1">
              <a:lnSpc>
                <a:spcPts val="3500"/>
              </a:lnSpc>
              <a:buClr>
                <a:schemeClr val="tx1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             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目标角色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右键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删除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Symbol"/>
            </a:endParaRPr>
          </a:p>
          <a:p>
            <a:pPr marL="285750" lvl="1" eaLnBrk="1" hangingPunct="1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2" indent="-269875" eaLnBrk="1" hangingPunct="1">
              <a:lnSpc>
                <a:spcPts val="3500"/>
              </a:lnSpc>
              <a:buClr>
                <a:schemeClr val="tx1"/>
              </a:buClr>
              <a:buFont typeface="微软雅黑" panose="020B0503020204020204" pitchFamily="34" charset="-122"/>
              <a:buChar char="━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角色拥有的数据库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对象（包括架构）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2" indent="-269875" eaLnBrk="1" hangingPunct="1">
              <a:lnSpc>
                <a:spcPts val="3500"/>
              </a:lnSpc>
              <a:buClr>
                <a:schemeClr val="tx1"/>
              </a:buClr>
              <a:buFont typeface="微软雅黑" panose="020B0503020204020204" pitchFamily="34" charset="-122"/>
              <a:buChar char="━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解绑角色成员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260648"/>
            <a:ext cx="7632848" cy="86409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>
              <a:lnSpc>
                <a:spcPts val="3000"/>
              </a:lnSpc>
              <a:buClr>
                <a:srgbClr val="FFFF00"/>
              </a:buClr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用户自定义角色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0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41"/>
    </mc:Choice>
    <mc:Fallback xmlns="">
      <p:transition spd="slow" advTm="11454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67544" y="226377"/>
            <a:ext cx="8280920" cy="66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数据更新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726219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4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6"/>
    </mc:Choice>
    <mc:Fallback xmlns="">
      <p:transition spd="slow" advTm="2127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467544" y="188640"/>
            <a:ext cx="77768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四、带参数的数据访问</a:t>
            </a:r>
            <a:endParaRPr kumimoji="1" lang="zh-CN" altLang="en-US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80110"/>
            <a:ext cx="7344816" cy="586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7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757"/>
    </mc:Choice>
    <mc:Fallback xmlns="">
      <p:transition spd="slow" advTm="21975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67544" y="476672"/>
            <a:ext cx="806489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28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PreparedStatement</a:t>
            </a:r>
            <a:r>
              <a:rPr kumimoji="1"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kumimoji="1"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允许使用参数“？”，但必须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executeUpdate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executeQuery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，指定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各个问号位置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的参数取值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提供一系列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方法，按位置为参数赋值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kumimoji="1"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ps.setInt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位置号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kumimoji="1" lang="en-US" altLang="zh-CN" sz="2400" b="1" dirty="0" err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ps.setString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位置号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1"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kumimoji="1"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简单方式解决动态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3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40"/>
    </mc:Choice>
    <mc:Fallback xmlns="">
      <p:transition spd="slow" advTm="7034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542627" y="1210682"/>
            <a:ext cx="798981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任务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：用户管理与访问授权控制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创建登陆账号、数据库用户、角色并指派成员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对用户和角色授权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任务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数据加密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管理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结合自己的选题，设计数据加密任务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选用某种加密方法对数据加密存储和解密读取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任务</a:t>
            </a:r>
            <a:r>
              <a:rPr lang="en-US" altLang="zh-CN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：数据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备份任务代理</a:t>
            </a:r>
            <a:endParaRPr lang="en-US" altLang="zh-CN" sz="2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建立备份设备和备份任务，实现数据库自动备份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报告提交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时间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719138" lvl="1" indent="-360363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第十周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周五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5496" y="404663"/>
            <a:ext cx="81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实验四：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数据安全与运维管理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3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69"/>
    </mc:Choice>
    <mc:Fallback xmlns="">
      <p:transition spd="slow" advTm="7406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57522"/>
            <a:ext cx="8208912" cy="1011238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cs typeface="Times New Roman" pitchFamily="18" charset="0"/>
              </a:rPr>
              <a:t>实验五：</a:t>
            </a:r>
            <a:r>
              <a:rPr lang="en-US" altLang="zh-CN" b="1" dirty="0" smtClean="0">
                <a:cs typeface="Times New Roman" pitchFamily="18" charset="0"/>
              </a:rPr>
              <a:t>Java</a:t>
            </a:r>
            <a:r>
              <a:rPr lang="zh-CN" altLang="en-US" b="1" dirty="0" smtClean="0">
                <a:cs typeface="Times New Roman" pitchFamily="18" charset="0"/>
              </a:rPr>
              <a:t>数据库访问</a:t>
            </a:r>
            <a:endParaRPr lang="zh-CN" altLang="en-US" b="1" dirty="0">
              <a:cs typeface="Times New Roman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340768"/>
            <a:ext cx="7992888" cy="525658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003399"/>
                </a:solidFill>
                <a:cs typeface="Times New Roman" pitchFamily="18" charset="0"/>
              </a:rPr>
              <a:t>任务</a:t>
            </a:r>
            <a:r>
              <a:rPr lang="en-US" altLang="zh-CN" dirty="0">
                <a:solidFill>
                  <a:srgbClr val="003399"/>
                </a:solidFill>
                <a:cs typeface="Times New Roman" pitchFamily="18" charset="0"/>
              </a:rPr>
              <a:t>1</a:t>
            </a:r>
            <a:r>
              <a:rPr lang="zh-CN" altLang="en-US" dirty="0">
                <a:solidFill>
                  <a:srgbClr val="003399"/>
                </a:solidFill>
                <a:cs typeface="Times New Roman" pitchFamily="18" charset="0"/>
              </a:rPr>
              <a:t>、</a:t>
            </a:r>
            <a:r>
              <a:rPr lang="en-US" altLang="zh-CN" dirty="0">
                <a:solidFill>
                  <a:srgbClr val="003399"/>
                </a:solidFill>
                <a:cs typeface="Times New Roman" pitchFamily="18" charset="0"/>
              </a:rPr>
              <a:t>Java</a:t>
            </a:r>
            <a:r>
              <a:rPr lang="zh-CN" altLang="en-US" b="1" dirty="0" smtClean="0">
                <a:solidFill>
                  <a:srgbClr val="003399"/>
                </a:solidFill>
                <a:cs typeface="Times New Roman" pitchFamily="18" charset="0"/>
              </a:rPr>
              <a:t>数据库连接与访问</a:t>
            </a:r>
            <a:endParaRPr lang="en-US" altLang="zh-CN" b="1" dirty="0" smtClean="0">
              <a:solidFill>
                <a:srgbClr val="003399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建立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JAVA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应用项目（结合自己的选题，创建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project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）</a:t>
            </a:r>
            <a:endParaRPr lang="en-US" altLang="zh-CN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结合选题需求，编写</a:t>
            </a:r>
            <a:r>
              <a:rPr lang="en-US" altLang="zh-CN" b="0" dirty="0" smtClean="0">
                <a:solidFill>
                  <a:schemeClr val="tx1"/>
                </a:solidFill>
                <a:cs typeface="Times New Roman" pitchFamily="18" charset="0"/>
              </a:rPr>
              <a:t>Java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数据访问代码，完成特定数据操纵任务</a:t>
            </a:r>
            <a:endParaRPr lang="en-US" altLang="zh-CN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 smtClean="0">
                <a:solidFill>
                  <a:srgbClr val="003399"/>
                </a:solidFill>
                <a:cs typeface="Times New Roman" pitchFamily="18" charset="0"/>
              </a:rPr>
              <a:t>任务</a:t>
            </a:r>
            <a:r>
              <a:rPr lang="en-US" altLang="zh-CN" b="1" dirty="0" smtClean="0">
                <a:solidFill>
                  <a:srgbClr val="003399"/>
                </a:solidFill>
                <a:cs typeface="Times New Roman" pitchFamily="18" charset="0"/>
              </a:rPr>
              <a:t>2</a:t>
            </a:r>
            <a:r>
              <a:rPr lang="zh-CN" altLang="en-US" b="1" dirty="0" smtClean="0">
                <a:solidFill>
                  <a:srgbClr val="003399"/>
                </a:solidFill>
                <a:cs typeface="Times New Roman" pitchFamily="18" charset="0"/>
              </a:rPr>
              <a:t>、界面开发</a:t>
            </a:r>
            <a:r>
              <a:rPr lang="en-US" altLang="zh-CN" b="1" dirty="0" smtClean="0">
                <a:solidFill>
                  <a:srgbClr val="003399"/>
                </a:solidFill>
                <a:cs typeface="Times New Roman" pitchFamily="18" charset="0"/>
              </a:rPr>
              <a:t>【</a:t>
            </a:r>
            <a:r>
              <a:rPr lang="zh-CN" altLang="en-US" b="1" dirty="0" smtClean="0">
                <a:solidFill>
                  <a:srgbClr val="003399"/>
                </a:solidFill>
                <a:cs typeface="Times New Roman" pitchFamily="18" charset="0"/>
              </a:rPr>
              <a:t>选做</a:t>
            </a:r>
            <a:r>
              <a:rPr lang="en-US" altLang="zh-CN" b="1" dirty="0" smtClean="0">
                <a:solidFill>
                  <a:srgbClr val="003399"/>
                </a:solidFill>
                <a:cs typeface="Times New Roman" pitchFamily="18" charset="0"/>
              </a:rPr>
              <a:t>】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chemeClr val="tx1"/>
                </a:solidFill>
                <a:cs typeface="Times New Roman" pitchFamily="18" charset="0"/>
              </a:rPr>
              <a:t>编写应用界面，通过数据窗口实现数据</a:t>
            </a:r>
            <a:r>
              <a:rPr lang="zh-CN" altLang="en-US" b="0" dirty="0" smtClean="0">
                <a:solidFill>
                  <a:schemeClr val="tx1"/>
                </a:solidFill>
                <a:cs typeface="Times New Roman" pitchFamily="18" charset="0"/>
              </a:rPr>
              <a:t>操作</a:t>
            </a:r>
            <a:endParaRPr lang="en-US" altLang="zh-CN" b="0" dirty="0" smtClean="0">
              <a:solidFill>
                <a:schemeClr val="tx1"/>
              </a:solidFill>
              <a:cs typeface="Times New Roman" pitchFamily="18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003399"/>
                </a:solidFill>
                <a:cs typeface="Times New Roman" pitchFamily="18" charset="0"/>
              </a:rPr>
              <a:t>报告提交时间</a:t>
            </a:r>
            <a:endParaRPr lang="en-US" altLang="zh-CN" sz="2400" b="1" dirty="0">
              <a:solidFill>
                <a:srgbClr val="003399"/>
              </a:solidFill>
              <a:cs typeface="Times New Roman" pitchFamily="18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>
                <a:cs typeface="Times New Roman" pitchFamily="18" charset="0"/>
              </a:rPr>
              <a:t>第十二周</a:t>
            </a:r>
            <a:r>
              <a:rPr lang="zh-CN" altLang="en-US" sz="2400" dirty="0">
                <a:cs typeface="Times New Roman" pitchFamily="18" charset="0"/>
              </a:rPr>
              <a:t>（</a:t>
            </a:r>
            <a:r>
              <a:rPr lang="en-US" altLang="zh-CN" sz="2400" dirty="0">
                <a:cs typeface="Times New Roman" pitchFamily="18" charset="0"/>
              </a:rPr>
              <a:t>5</a:t>
            </a:r>
            <a:r>
              <a:rPr lang="zh-CN" altLang="en-US" sz="2400" dirty="0">
                <a:cs typeface="Times New Roman" pitchFamily="18" charset="0"/>
              </a:rPr>
              <a:t>月</a:t>
            </a:r>
            <a:r>
              <a:rPr lang="en-US" altLang="zh-CN" sz="2400" dirty="0" smtClean="0">
                <a:cs typeface="Times New Roman" pitchFamily="18" charset="0"/>
              </a:rPr>
              <a:t>15</a:t>
            </a:r>
            <a:r>
              <a:rPr lang="zh-CN" altLang="en-US" sz="2400" dirty="0" smtClean="0">
                <a:cs typeface="Times New Roman" pitchFamily="18" charset="0"/>
              </a:rPr>
              <a:t>日</a:t>
            </a:r>
            <a:r>
              <a:rPr lang="zh-CN" altLang="en-US" sz="2400" dirty="0">
                <a:cs typeface="Times New Roman" pitchFamily="18" charset="0"/>
              </a:rPr>
              <a:t>） 周五</a:t>
            </a:r>
            <a:endParaRPr lang="en-US" altLang="zh-CN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7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09"/>
    </mc:Choice>
    <mc:Fallback xmlns="">
      <p:transition spd="slow" advTm="15620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7504" y="225293"/>
            <a:ext cx="8784976" cy="673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Clr>
                <a:srgbClr val="FFFF00"/>
              </a:buClr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、指派角色成员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200" b="1" dirty="0" smtClean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服务器角色的成员指派：建立或取消账号与服务器角色间的映射</a:t>
            </a:r>
            <a:endParaRPr lang="en-US" altLang="zh-CN" sz="2200" b="1" dirty="0" smtClean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找到目标角色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，右键进入属性窗口， 添加或删除角色成员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找到目标账号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右键进入属性窗口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服务器角色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选项卡中，指派或取消该登陆号的服务器角色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数据库角色的成员指派：建立或取消登用户和数据库角色间的映射</a:t>
            </a:r>
            <a:endParaRPr lang="en-US" altLang="zh-CN" sz="2200" b="1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找到目标角色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，右键进入属性窗口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添加或删除角色成员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找到目标用户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右键进入属性窗口，在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选项卡中，指派或取消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该用户的数据库角色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指派规则</a:t>
            </a:r>
            <a:endParaRPr lang="en-US" altLang="zh-CN" sz="2200" b="1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被指派成员可以是数据库用户，也可以是自定义角色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将角色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指派为角色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的成员，可以形成层次角色结构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不能将固定服务器角色、固定数据库角色指派为其他角色成员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1813" lvl="1" indent="-258763" eaLnBrk="1" hangingPunct="1">
              <a:lnSpc>
                <a:spcPct val="150000"/>
              </a:lnSpc>
              <a:buClr>
                <a:srgbClr val="C00000"/>
              </a:buClr>
              <a:buFont typeface="微软雅黑" panose="020B0503020204020204" pitchFamily="34" charset="-122"/>
              <a:buChar char="–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10"/>
    </mc:Choice>
    <mc:Fallback xmlns="">
      <p:transition spd="slow" advTm="1461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7504" y="225293"/>
            <a:ext cx="8784976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50000"/>
              </a:lnSpc>
              <a:buClr>
                <a:srgbClr val="FFFF00"/>
              </a:buClr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、安全性管理界面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2" y="980727"/>
            <a:ext cx="2397125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2444750" cy="519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716016" y="972355"/>
            <a:ext cx="4248472" cy="5191125"/>
            <a:chOff x="4716016" y="972355"/>
            <a:chExt cx="4248472" cy="519112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99777"/>
              <a:ext cx="2428875" cy="515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688" y="972355"/>
              <a:ext cx="2717800" cy="519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14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94"/>
    </mc:Choice>
    <mc:Fallback xmlns="">
      <p:transition spd="slow" advTm="99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30616"/>
            <a:ext cx="6403975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64904"/>
            <a:ext cx="4686300" cy="286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266405"/>
            <a:ext cx="46863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" y="4149080"/>
            <a:ext cx="46672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79512" y="836712"/>
            <a:ext cx="837246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lvl="1" indent="-34290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对安全主体（账号、用户、角色）授权：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找到目标主体，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右键进入属性窗口，在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安全对象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中进行授权。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-27384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FF00"/>
              </a:buClr>
            </a:pPr>
            <a:r>
              <a:rPr lang="zh-CN" altLang="en-US" sz="32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授权管理</a:t>
            </a:r>
            <a:endParaRPr lang="en-US" altLang="zh-CN" sz="32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04" y="2564904"/>
            <a:ext cx="461429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29000"/>
            <a:ext cx="4536504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04" y="4149080"/>
            <a:ext cx="463969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47460"/>
            <a:ext cx="6696744" cy="513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79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63"/>
    </mc:Choice>
    <mc:Fallback xmlns="">
      <p:transition spd="slow" advTm="228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539552" y="360336"/>
            <a:ext cx="8061325" cy="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52352" bIns="152352" anchor="ctr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8.2  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数据库加密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755576" y="1271657"/>
            <a:ext cx="756083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449263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加密方法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通行短语加密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对称加密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非对称加密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证书加密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透明数据加密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263" lvl="1" indent="-44926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表结构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准备</a:t>
            </a:r>
            <a:endParaRPr lang="en-US" altLang="zh-CN" sz="24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用二进制类型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Binary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VarBinary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存储密文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808038" lvl="1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alter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table stock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add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card_number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VarBinary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(256)</a:t>
            </a:r>
          </a:p>
        </p:txBody>
      </p:sp>
    </p:spTree>
    <p:extLst>
      <p:ext uri="{BB962C8B-B14F-4D97-AF65-F5344CB8AC3E}">
        <p14:creationId xmlns:p14="http://schemas.microsoft.com/office/powerpoint/2010/main" val="14309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15"/>
    </mc:Choice>
    <mc:Fallback xmlns="">
      <p:transition spd="slow" advTm="4891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542627" y="1340768"/>
            <a:ext cx="8205837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、特点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通过用户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提供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的短语来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加密和解密数据，不涉及证书及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密钥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允许使用带空格的长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句子作为通行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短语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通行短语的大小写敏感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短语不存储在数据库中，不会被系统数据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“破解”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、相关函数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加密：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EncryptByPassPhrase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通行短语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’，‘待加密数据’）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解密：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DecryptByPassPhrase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通行短语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‘待解密数据’ 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852" y="583570"/>
            <a:ext cx="7684548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一、通行短语（</a:t>
            </a:r>
            <a:r>
              <a:rPr lang="en-US" altLang="zh-CN" sz="3200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PassPhrase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）加密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06"/>
    </mc:Choice>
    <mc:Fallback xmlns="">
      <p:transition spd="slow" advTm="5470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9|21.9|9.9|2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2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8.7|9.8|22.9|14.2|16.2|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7.2|9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2762</Words>
  <Application>Microsoft Office PowerPoint</Application>
  <PresentationFormat>全屏显示(4:3)</PresentationFormat>
  <Paragraphs>369</Paragraphs>
  <Slides>44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基本</vt:lpstr>
      <vt:lpstr>第 8 讲 ：数据安全 &amp; JAVA数据库连接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  代理服务：SQLServerAgent</vt:lpstr>
      <vt:lpstr>PowerPoint 演示文稿</vt:lpstr>
      <vt:lpstr>PowerPoint 演示文稿</vt:lpstr>
      <vt:lpstr>PowerPoint 演示文稿</vt:lpstr>
      <vt:lpstr>PowerPoint 演示文稿</vt:lpstr>
      <vt:lpstr>8.5  Java数据库连接与数据操纵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实验五：Java数据库访问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第4讲：T-SQL语言（上）</dc:title>
  <dc:creator>LH-BUAA</dc:creator>
  <cp:lastModifiedBy>LH-BUAA</cp:lastModifiedBy>
  <cp:revision>176</cp:revision>
  <dcterms:created xsi:type="dcterms:W3CDTF">2020-03-13T06:01:10Z</dcterms:created>
  <dcterms:modified xsi:type="dcterms:W3CDTF">2020-04-09T15:03:00Z</dcterms:modified>
</cp:coreProperties>
</file>